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4"/>
    <p:sldMasterId id="2147483672" r:id="rId5"/>
  </p:sldMasterIdLst>
  <p:notesMasterIdLst>
    <p:notesMasterId r:id="rId21"/>
  </p:notesMasterIdLst>
  <p:sldIdLst>
    <p:sldId id="256" r:id="rId6"/>
    <p:sldId id="257" r:id="rId7"/>
    <p:sldId id="258" r:id="rId8"/>
    <p:sldId id="259" r:id="rId9"/>
    <p:sldId id="291" r:id="rId10"/>
    <p:sldId id="295" r:id="rId11"/>
    <p:sldId id="294" r:id="rId12"/>
    <p:sldId id="260" r:id="rId13"/>
    <p:sldId id="292" r:id="rId14"/>
    <p:sldId id="296" r:id="rId15"/>
    <p:sldId id="262" r:id="rId16"/>
    <p:sldId id="289" r:id="rId17"/>
    <p:sldId id="297" r:id="rId18"/>
    <p:sldId id="290" r:id="rId19"/>
    <p:sldId id="288" r:id="rId20"/>
  </p:sldIdLst>
  <p:sldSz cx="12192000" cy="6858000"/>
  <p:notesSz cx="6858000" cy="9144000"/>
  <p:embeddedFontLst>
    <p:embeddedFont>
      <p:font typeface="Arial Black" panose="020B0A04020102020204" pitchFamily="34" charset="0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300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32110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Matteucci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C,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Grelli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S,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Balestrieri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E, et al.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Thymosin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alpha 1 and HIV-1: recent advances and future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prospectives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Future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Microbiol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2017;12:141-155.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PS PowerPoint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 i="0" u="none" strike="noStrike" cap="none">
                <a:solidFill>
                  <a:schemeClr val="dk1"/>
                </a:solidFill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•"/>
              <a:defRPr sz="240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5" name="Shape 9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"/>
            <a:ext cx="12192001" cy="124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763" y="203900"/>
            <a:ext cx="4584376" cy="83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>
            <a:off x="5351326" y="1430662"/>
            <a:ext cx="9981450" cy="64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04900" y="-1072569"/>
            <a:ext cx="12192001" cy="838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1188" y="1956163"/>
            <a:ext cx="95154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Char char="•"/>
              <a:defRPr sz="320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Char char="–"/>
              <a:defRPr sz="280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8700" y="-1072569"/>
            <a:ext cx="12391277" cy="838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1188" y="1956163"/>
            <a:ext cx="95154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/>
          <p:nvPr/>
        </p:nvSpPr>
        <p:spPr>
          <a:xfrm>
            <a:off x="105508" y="4231038"/>
            <a:ext cx="11934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7D67"/>
              </a:buClr>
              <a:buSzPts val="3600"/>
              <a:buFont typeface="Arial Black"/>
              <a:buNone/>
            </a:pPr>
            <a:r>
              <a:rPr lang="en-US" sz="3600" b="0" i="0" u="none" strike="noStrike" cap="non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Thymosin Alpha-1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 idx="4294967295"/>
          </p:nvPr>
        </p:nvSpPr>
        <p:spPr>
          <a:xfrm>
            <a:off x="4785725" y="0"/>
            <a:ext cx="7406400" cy="1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US" sz="3600" i="0" u="none" strike="noStrike" cap="none" dirty="0">
                <a:solidFill>
                  <a:srgbClr val="434343"/>
                </a:solidFill>
              </a:rPr>
              <a:t>Tα1 </a:t>
            </a:r>
            <a:r>
              <a:rPr lang="en-US" sz="3600" dirty="0">
                <a:solidFill>
                  <a:srgbClr val="434343"/>
                </a:solidFill>
              </a:rPr>
              <a:t>APPLICATIONS</a:t>
            </a:r>
            <a:endParaRPr sz="3600" dirty="0">
              <a:solidFill>
                <a:srgbClr val="434343"/>
              </a:solidFill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800" dirty="0">
                <a:latin typeface="Helvetica Neue"/>
                <a:ea typeface="Helvetica Neue"/>
                <a:cs typeface="Helvetica Neue"/>
                <a:sym typeface="Helvetica Neue"/>
              </a:rPr>
              <a:t>Sepsis</a:t>
            </a:r>
          </a:p>
          <a:p>
            <a:pPr marL="342900" lvl="0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800" dirty="0">
                <a:latin typeface="Helvetica Neue"/>
                <a:ea typeface="Helvetica Neue"/>
                <a:cs typeface="Helvetica Neue"/>
                <a:sym typeface="Helvetica Neue"/>
              </a:rPr>
              <a:t>May reduce </a:t>
            </a:r>
            <a:r>
              <a:rPr lang="en-US" sz="2800" dirty="0" err="1">
                <a:latin typeface="Helvetica Neue"/>
                <a:ea typeface="Helvetica Neue"/>
                <a:cs typeface="Helvetica Neue"/>
                <a:sym typeface="Helvetica Neue"/>
              </a:rPr>
              <a:t>hemoatological</a:t>
            </a:r>
            <a:r>
              <a:rPr lang="en-US" sz="2800" dirty="0">
                <a:latin typeface="Helvetica Neue"/>
                <a:ea typeface="Helvetica Neue"/>
                <a:cs typeface="Helvetica Neue"/>
                <a:sym typeface="Helvetica Neue"/>
              </a:rPr>
              <a:t> toxicity of cytotoxic drug therapies</a:t>
            </a:r>
          </a:p>
          <a:p>
            <a:pPr lvl="1"/>
            <a:r>
              <a:rPr lang="en-US" dirty="0" err="1"/>
              <a:t>Cyclphosphamide</a:t>
            </a:r>
            <a:endParaRPr lang="en-US" dirty="0"/>
          </a:p>
          <a:p>
            <a:pPr lvl="1"/>
            <a:r>
              <a:rPr lang="en-US" dirty="0"/>
              <a:t>5-fluorouracil (5FU)</a:t>
            </a:r>
          </a:p>
          <a:p>
            <a:pPr lvl="1"/>
            <a:r>
              <a:rPr lang="en-US" dirty="0" err="1"/>
              <a:t>Dacarbazine</a:t>
            </a:r>
            <a:endParaRPr lang="en-US" dirty="0"/>
          </a:p>
          <a:p>
            <a:pPr lvl="1"/>
            <a:r>
              <a:rPr lang="en-US" dirty="0" err="1"/>
              <a:t>Ifosfamide</a:t>
            </a:r>
            <a:r>
              <a:rPr lang="en-US" dirty="0"/>
              <a:t> </a:t>
            </a:r>
            <a:endParaRPr lang="en-US" sz="28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</a:t>
            </a:fld>
            <a:endParaRPr sz="1200" b="0" i="0" u="none" strike="noStrike" cap="none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609600" y="5541388"/>
            <a:ext cx="108050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Liu D, et al. The efficacy of </a:t>
            </a:r>
            <a:r>
              <a:rPr lang="en-US" dirty="0" err="1"/>
              <a:t>thymosin</a:t>
            </a:r>
            <a:r>
              <a:rPr lang="en-US" dirty="0"/>
              <a:t> alpha 1 as </a:t>
            </a:r>
            <a:r>
              <a:rPr lang="en-US" dirty="0" err="1"/>
              <a:t>immunomodulatory</a:t>
            </a:r>
            <a:r>
              <a:rPr lang="en-US" dirty="0"/>
              <a:t> treatment for sepsis: a systematic review of randomized controlled trials. BMC Infect Dis. 2016;16:488.</a:t>
            </a:r>
          </a:p>
          <a:p>
            <a:endParaRPr lang="en-US" dirty="0"/>
          </a:p>
          <a:p>
            <a:r>
              <a:rPr lang="en-US" dirty="0"/>
              <a:t>An TT, et al. [Primary assessment of treatment effect of </a:t>
            </a:r>
            <a:r>
              <a:rPr lang="en-US" dirty="0" err="1"/>
              <a:t>thymosin</a:t>
            </a:r>
            <a:r>
              <a:rPr lang="en-US" dirty="0"/>
              <a:t> alpha 1 on </a:t>
            </a:r>
            <a:r>
              <a:rPr lang="en-US" dirty="0" err="1"/>
              <a:t>chemitherapy</a:t>
            </a:r>
            <a:r>
              <a:rPr lang="en-US" dirty="0"/>
              <a:t>-induced neurotoxicity. Ai </a:t>
            </a:r>
            <a:r>
              <a:rPr lang="en-US" dirty="0" err="1"/>
              <a:t>Zheng</a:t>
            </a:r>
            <a:r>
              <a:rPr lang="en-US" dirty="0"/>
              <a:t> . 220004; 23(</a:t>
            </a:r>
            <a:r>
              <a:rPr lang="en-US" dirty="0" err="1"/>
              <a:t>Suppl</a:t>
            </a:r>
            <a:r>
              <a:rPr lang="en-US" dirty="0"/>
              <a:t>):1428-30.</a:t>
            </a:r>
          </a:p>
        </p:txBody>
      </p:sp>
    </p:spTree>
    <p:extLst>
      <p:ext uri="{BB962C8B-B14F-4D97-AF65-F5344CB8AC3E}">
        <p14:creationId xmlns:p14="http://schemas.microsoft.com/office/powerpoint/2010/main" val="3718746460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16" name="Shape 216"/>
          <p:cNvSpPr txBox="1"/>
          <p:nvPr/>
        </p:nvSpPr>
        <p:spPr>
          <a:xfrm>
            <a:off x="4775300" y="0"/>
            <a:ext cx="7416600" cy="1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</a:pPr>
            <a:br>
              <a:rPr lang="en-US" sz="3600" b="0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600" b="1" dirty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Ta1 DOSAGE</a:t>
            </a:r>
            <a:endParaRPr sz="3600" b="0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77900" y="1600150"/>
            <a:ext cx="9025200" cy="47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General dosage</a:t>
            </a:r>
          </a:p>
          <a:p>
            <a:pPr lvl="1"/>
            <a:r>
              <a:rPr lang="en-US" dirty="0"/>
              <a:t>1.5 mg </a:t>
            </a:r>
            <a:r>
              <a:rPr lang="en-US" dirty="0" err="1"/>
              <a:t>SubQ</a:t>
            </a:r>
            <a:r>
              <a:rPr lang="en-US" dirty="0"/>
              <a:t> every 3</a:t>
            </a:r>
            <a:r>
              <a:rPr lang="en-US" baseline="30000" dirty="0"/>
              <a:t>rd</a:t>
            </a:r>
            <a:r>
              <a:rPr lang="en-US" dirty="0"/>
              <a:t> day</a:t>
            </a:r>
          </a:p>
          <a:p>
            <a:pPr lvl="1"/>
            <a:r>
              <a:rPr lang="en-US" dirty="0"/>
              <a:t>Treatment from 2 weeks for viral infection and 3 months or longer for HIV/cancer /Hepatitis B,C or complicated immune suppression or over-activation</a:t>
            </a:r>
          </a:p>
          <a:p>
            <a:pPr lvl="1"/>
            <a:r>
              <a:rPr lang="en-US" dirty="0"/>
              <a:t>Multiple over-lap of usage </a:t>
            </a:r>
          </a:p>
          <a:p>
            <a:pPr marL="342900" lvl="0" indent="-292100"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 idx="4294967295"/>
          </p:nvPr>
        </p:nvSpPr>
        <p:spPr>
          <a:xfrm>
            <a:off x="4765500" y="0"/>
            <a:ext cx="7426500" cy="12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 sz="3600" dirty="0" err="1">
                <a:solidFill>
                  <a:srgbClr val="434343"/>
                </a:solidFill>
              </a:rPr>
              <a:t>Zadaxin</a:t>
            </a:r>
            <a:r>
              <a:rPr lang="en-US" sz="3600" dirty="0">
                <a:solidFill>
                  <a:srgbClr val="434343"/>
                </a:solidFill>
              </a:rPr>
              <a:t> - </a:t>
            </a:r>
            <a:r>
              <a:rPr lang="en-US" sz="3600" dirty="0" err="1">
                <a:solidFill>
                  <a:srgbClr val="434343"/>
                </a:solidFill>
              </a:rPr>
              <a:t>Thymalfasin</a:t>
            </a:r>
            <a:endParaRPr sz="3600" dirty="0">
              <a:solidFill>
                <a:srgbClr val="434343"/>
              </a:solidFill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67775" y="1600200"/>
            <a:ext cx="9065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92100" algn="l" rtl="0"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40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Zadaxin</a:t>
            </a: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  (</a:t>
            </a:r>
            <a:r>
              <a:rPr lang="en-US" sz="2400" dirty="0" err="1">
                <a:latin typeface="Helvetica Neue"/>
                <a:ea typeface="Helvetica Neue"/>
                <a:cs typeface="Helvetica Neue"/>
                <a:sym typeface="Helvetica Neue"/>
              </a:rPr>
              <a:t>thymalfasin</a:t>
            </a: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) - </a:t>
            </a:r>
            <a:r>
              <a:rPr lang="en-US" sz="2400" dirty="0" err="1">
                <a:latin typeface="Helvetica Neue"/>
                <a:ea typeface="Helvetica Neue"/>
                <a:cs typeface="Helvetica Neue"/>
                <a:sym typeface="Helvetica Neue"/>
              </a:rPr>
              <a:t>SciClone</a:t>
            </a: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dirty="0" err="1">
                <a:latin typeface="Helvetica Neue"/>
                <a:ea typeface="Helvetica Neue"/>
                <a:cs typeface="Helvetica Neue"/>
                <a:sym typeface="Helvetica Neue"/>
              </a:rPr>
              <a:t>Pharmaeuticals</a:t>
            </a: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 – Chinese</a:t>
            </a:r>
          </a:p>
          <a:p>
            <a:pPr marL="342900" marR="0" lvl="0" indent="-292100" algn="l" rtl="0"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292100" algn="l" rtl="0"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Approved in 30 countries</a:t>
            </a:r>
          </a:p>
          <a:p>
            <a:pPr marL="742950" lvl="1" indent="-260350">
              <a:lnSpc>
                <a:spcPct val="90000"/>
              </a:lnSpc>
              <a:spcBef>
                <a:spcPts val="1200"/>
              </a:spcBef>
              <a:buClr>
                <a:srgbClr val="434343"/>
              </a:buClr>
              <a:buSzPts val="2400"/>
              <a:buFont typeface="Helvetica Neue"/>
              <a:buChar char="○"/>
            </a:pPr>
            <a:r>
              <a:rPr lang="en-US" sz="2400" dirty="0"/>
              <a:t>FDA approved under Orphan Drug Program </a:t>
            </a:r>
            <a:r>
              <a:rPr lang="en-US" sz="2400"/>
              <a:t>in US</a:t>
            </a:r>
            <a:endParaRPr lang="en-US" sz="20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080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endParaRPr lang="en-US" sz="240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292100" algn="l" rtl="0"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Indicated as </a:t>
            </a:r>
            <a:r>
              <a:rPr lang="en-US" sz="240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monotherapy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or combined with interferon for treatment of Hepatitis B and C</a:t>
            </a:r>
          </a:p>
          <a:p>
            <a:pPr marL="342900" marR="0" lvl="0" indent="-292100" algn="l" rtl="0"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40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292100" algn="l" rtl="0"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Phase III trials for </a:t>
            </a:r>
            <a:r>
              <a:rPr lang="en-US" sz="240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Hep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</a:t>
            </a:r>
          </a:p>
          <a:p>
            <a:pPr marL="342900" marR="0" lvl="0" indent="-292100" algn="l" rtl="0"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292100" algn="l" rtl="0"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Phase II trials for </a:t>
            </a:r>
            <a:r>
              <a:rPr lang="en-US" sz="2400" dirty="0" err="1">
                <a:latin typeface="Helvetica Neue"/>
                <a:ea typeface="Helvetica Neue"/>
                <a:cs typeface="Helvetica Neue"/>
                <a:sym typeface="Helvetica Neue"/>
              </a:rPr>
              <a:t>Hep</a:t>
            </a: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 B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511" y="4583330"/>
            <a:ext cx="2729089" cy="213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74463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 idx="4294967295"/>
          </p:nvPr>
        </p:nvSpPr>
        <p:spPr>
          <a:xfrm>
            <a:off x="4765500" y="0"/>
            <a:ext cx="7426500" cy="12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 sz="3600" dirty="0" err="1">
                <a:solidFill>
                  <a:srgbClr val="434343"/>
                </a:solidFill>
              </a:rPr>
              <a:t>Zadaxin</a:t>
            </a:r>
            <a:r>
              <a:rPr lang="en-US" sz="3600" dirty="0">
                <a:solidFill>
                  <a:srgbClr val="434343"/>
                </a:solidFill>
              </a:rPr>
              <a:t> - </a:t>
            </a:r>
            <a:r>
              <a:rPr lang="en-US" sz="3600" dirty="0" err="1">
                <a:solidFill>
                  <a:srgbClr val="434343"/>
                </a:solidFill>
              </a:rPr>
              <a:t>Thymalfasin</a:t>
            </a:r>
            <a:endParaRPr sz="3600" dirty="0">
              <a:solidFill>
                <a:srgbClr val="434343"/>
              </a:solidFill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67775" y="1600200"/>
            <a:ext cx="9065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r>
              <a:rPr lang="en-US" sz="240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Zadaxin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monograph also reports beneficial in </a:t>
            </a:r>
          </a:p>
          <a:p>
            <a:pPr lvl="1">
              <a:buClr>
                <a:srgbClr val="434343"/>
              </a:buClr>
              <a:buSzPts val="2400"/>
              <a:buFont typeface="Arial"/>
              <a:buChar char="•"/>
            </a:pPr>
            <a:r>
              <a:rPr lang="en-US" sz="200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Also used in cancer and chemotherapy - immune support</a:t>
            </a:r>
          </a:p>
          <a:p>
            <a:pPr marL="800100" lvl="1" indent="-292100">
              <a:spcBef>
                <a:spcPts val="64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0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00100" lvl="1" indent="-292100">
              <a:spcBef>
                <a:spcPts val="64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000" dirty="0">
                <a:latin typeface="Helvetica Neue"/>
                <a:ea typeface="Helvetica Neue"/>
                <a:cs typeface="Helvetica Neue"/>
                <a:sym typeface="Helvetica Neue"/>
              </a:rPr>
              <a:t>HIV/AIDS – adjunct to antiretroviral therapies</a:t>
            </a:r>
          </a:p>
          <a:p>
            <a:pPr marL="800100" lvl="1" indent="-292100">
              <a:spcBef>
                <a:spcPts val="64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00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00100" lvl="1" indent="-292100">
              <a:spcBef>
                <a:spcPts val="64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00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Drug resistant TB</a:t>
            </a:r>
          </a:p>
          <a:p>
            <a:pPr marL="800100" lvl="1" indent="-292100">
              <a:spcBef>
                <a:spcPts val="64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0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00100" lvl="1" indent="-292100">
              <a:spcBef>
                <a:spcPts val="64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000" dirty="0">
                <a:latin typeface="Helvetica Neue"/>
                <a:ea typeface="Helvetica Neue"/>
                <a:cs typeface="Helvetica Neue"/>
                <a:sym typeface="Helvetica Neue"/>
              </a:rPr>
              <a:t>Autoimmune disorders</a:t>
            </a:r>
            <a:endParaRPr lang="en-US" sz="200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292100" algn="l" rtl="0"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40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292100" algn="l" rtl="0"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endParaRPr sz="240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9597253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 idx="4294967295"/>
          </p:nvPr>
        </p:nvSpPr>
        <p:spPr>
          <a:xfrm>
            <a:off x="4765500" y="0"/>
            <a:ext cx="7426500" cy="12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 sz="3600" dirty="0" err="1">
                <a:solidFill>
                  <a:srgbClr val="434343"/>
                </a:solidFill>
              </a:rPr>
              <a:t>Zadaxin</a:t>
            </a:r>
            <a:r>
              <a:rPr lang="en-US" sz="3600" dirty="0">
                <a:solidFill>
                  <a:srgbClr val="434343"/>
                </a:solidFill>
              </a:rPr>
              <a:t> - </a:t>
            </a:r>
            <a:r>
              <a:rPr lang="en-US" sz="3600" dirty="0" err="1">
                <a:solidFill>
                  <a:srgbClr val="434343"/>
                </a:solidFill>
              </a:rPr>
              <a:t>Thymalfasin</a:t>
            </a:r>
            <a:endParaRPr sz="3600" dirty="0">
              <a:solidFill>
                <a:srgbClr val="434343"/>
              </a:solidFill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67775" y="1600200"/>
            <a:ext cx="9065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dirty="0" err="1"/>
              <a:t>Zadaxin</a:t>
            </a:r>
            <a:r>
              <a:rPr lang="en-US" dirty="0"/>
              <a:t> General dosage </a:t>
            </a:r>
          </a:p>
          <a:p>
            <a:pPr lvl="2"/>
            <a:r>
              <a:rPr lang="en-US" dirty="0"/>
              <a:t>1.6 mg, injected </a:t>
            </a:r>
            <a:r>
              <a:rPr lang="en-US" dirty="0" err="1"/>
              <a:t>SubQ</a:t>
            </a:r>
            <a:r>
              <a:rPr lang="en-US" dirty="0"/>
              <a:t>, 2 times weekly for 6-12 months</a:t>
            </a:r>
          </a:p>
          <a:p>
            <a:pPr lvl="2"/>
            <a:r>
              <a:rPr lang="en-US" dirty="0"/>
              <a:t>Patients weighing &lt; 40 kg, dosage adjusted to 40 mcg/kg, 2 times weekly.</a:t>
            </a:r>
          </a:p>
          <a:p>
            <a:pPr marL="342900" marR="0" lvl="0" indent="-292100" algn="l" rtl="0"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40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292100" algn="l" rtl="0"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1.6mg vials</a:t>
            </a:r>
          </a:p>
          <a:p>
            <a:pPr marL="342900" marR="0" lvl="0" indent="-292100" algn="l" rtl="0"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40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292100" algn="l" rtl="0"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Reconstitute with 1ml = 1.6mg/ml</a:t>
            </a:r>
          </a:p>
          <a:p>
            <a:pPr marL="342900" indent="-292100"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400" dirty="0"/>
          </a:p>
          <a:p>
            <a:pPr marL="342900" indent="-292100"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400" dirty="0"/>
              <a:t>Very low incidence of adverse effects</a:t>
            </a:r>
          </a:p>
          <a:p>
            <a:pPr marL="342900" marR="0" lvl="0" indent="-292100" algn="l" rtl="0"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endParaRPr sz="240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7188644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223248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 idx="4294967295"/>
          </p:nvPr>
        </p:nvSpPr>
        <p:spPr>
          <a:xfrm>
            <a:off x="4775625" y="0"/>
            <a:ext cx="7282500" cy="1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US" sz="3600" i="0" u="none" strike="noStrike" cap="none">
                <a:solidFill>
                  <a:srgbClr val="434343"/>
                </a:solidFill>
              </a:rPr>
              <a:t>T</a:t>
            </a:r>
            <a:r>
              <a:rPr lang="en-US" sz="3600">
                <a:solidFill>
                  <a:srgbClr val="434343"/>
                </a:solidFill>
              </a:rPr>
              <a:t>HYMOSIN</a:t>
            </a:r>
            <a:r>
              <a:rPr lang="en-US" sz="3600" b="0" i="0" u="none" strike="noStrike" cap="none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3600">
              <a:solidFill>
                <a:srgbClr val="434343"/>
              </a:solidFill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17200" y="1600200"/>
            <a:ext cx="109653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921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40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Thymosin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alpha 1 (TA1)</a:t>
            </a:r>
            <a:endParaRPr sz="240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marR="0" lvl="1" indent="-260350" algn="l" rtl="0">
              <a:spcBef>
                <a:spcPts val="56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○"/>
            </a:pPr>
            <a:r>
              <a:rPr lang="en-US" sz="2400" dirty="0"/>
              <a:t>S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ynthetic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peptidomimetic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hormone </a:t>
            </a:r>
            <a:r>
              <a:rPr lang="en-US" sz="2400" dirty="0"/>
              <a:t>of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thymosin</a:t>
            </a:r>
            <a:endParaRPr lang="en-US" sz="2400" i="0" u="none" strike="noStrike" cap="none" dirty="0">
              <a:solidFill>
                <a:schemeClr val="dk1"/>
              </a:solidFill>
            </a:endParaRPr>
          </a:p>
          <a:p>
            <a:pPr marL="742950" marR="0" lvl="1" indent="-260350" algn="l" rtl="0">
              <a:spcBef>
                <a:spcPts val="56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○"/>
            </a:pPr>
            <a:r>
              <a:rPr lang="en-US" sz="2400" dirty="0"/>
              <a:t>28 amino acids</a:t>
            </a:r>
          </a:p>
          <a:p>
            <a:pPr marL="742950" marR="0" lvl="1" indent="-260350" algn="l" rtl="0">
              <a:spcBef>
                <a:spcPts val="56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○"/>
            </a:pPr>
            <a:r>
              <a:rPr lang="en-US" sz="2400" dirty="0" err="1"/>
              <a:t>Thymosin</a:t>
            </a:r>
            <a:r>
              <a:rPr lang="en-US" sz="2400" dirty="0"/>
              <a:t> 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secreted by the thymus</a:t>
            </a:r>
            <a:endParaRPr sz="2400" dirty="0"/>
          </a:p>
          <a:p>
            <a:pPr marL="742950" marR="0" lvl="1" indent="-260350" algn="l" rtl="0">
              <a:spcBef>
                <a:spcPts val="56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○"/>
            </a:pPr>
            <a:r>
              <a:rPr lang="en-US" sz="2400" b="1" i="0" u="none" strike="noStrike" cap="none" dirty="0">
                <a:solidFill>
                  <a:schemeClr val="dk1"/>
                </a:solidFill>
              </a:rPr>
              <a:t>Modulates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innate immunity - pleiotropic</a:t>
            </a:r>
            <a:endParaRPr sz="2400" dirty="0"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fld>
            <a:endParaRPr sz="1200" b="0" i="0" u="none" strike="noStrike" cap="none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125" y="3920298"/>
            <a:ext cx="5768542" cy="2801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 idx="4294967295"/>
          </p:nvPr>
        </p:nvSpPr>
        <p:spPr>
          <a:xfrm>
            <a:off x="4765500" y="0"/>
            <a:ext cx="7426500" cy="12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 sz="3600">
                <a:solidFill>
                  <a:srgbClr val="434343"/>
                </a:solidFill>
              </a:rPr>
              <a:t>THYMOSIN ALPHA 1 (TΑ1)</a:t>
            </a:r>
            <a:endParaRPr sz="3600">
              <a:solidFill>
                <a:srgbClr val="434343"/>
              </a:solidFill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67775" y="1264800"/>
            <a:ext cx="9065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3700" indent="-342900">
              <a:spcBef>
                <a:spcPts val="0"/>
              </a:spcBef>
              <a:buClr>
                <a:srgbClr val="434343"/>
              </a:buClr>
              <a:buSzPts val="2400"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Promotes T cell differentiation and maturation</a:t>
            </a:r>
          </a:p>
          <a:p>
            <a:pPr marL="342900" marR="0" lvl="0" indent="-2921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00100" lvl="1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000" dirty="0">
                <a:latin typeface="Helvetica Neue"/>
                <a:ea typeface="Helvetica Neue"/>
                <a:cs typeface="Helvetica Neue"/>
                <a:sym typeface="Helvetica Neue"/>
              </a:rPr>
              <a:t>In vivo and in vitro data</a:t>
            </a:r>
          </a:p>
          <a:p>
            <a:pPr marL="342900" marR="0" lvl="0" indent="-2921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2921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Decreases T cell apoptosis</a:t>
            </a:r>
          </a:p>
          <a:p>
            <a:pPr marL="342900" marR="0" lvl="0" indent="-2921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Improves Th1 responses</a:t>
            </a:r>
          </a:p>
          <a:p>
            <a:pPr marL="342900" lvl="0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Balances Th1/Th2</a:t>
            </a:r>
          </a:p>
          <a:p>
            <a:pPr marL="5080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endParaRPr lang="en-US"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indent="-292100"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400" dirty="0"/>
              <a:t>Activates </a:t>
            </a:r>
            <a:r>
              <a:rPr lang="en-US" sz="2400" dirty="0" err="1"/>
              <a:t>indoleamine</a:t>
            </a:r>
            <a:r>
              <a:rPr lang="en-US" sz="2400" dirty="0"/>
              <a:t> 2.3-dioxygenase enzyme  - dampens immunity </a:t>
            </a:r>
          </a:p>
          <a:p>
            <a:pPr marL="342900" marR="0" lvl="0" indent="-292100" algn="l" rtl="0"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endParaRPr sz="240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508000" y="6126300"/>
            <a:ext cx="8229600" cy="658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66800" y="5897743"/>
            <a:ext cx="8940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Yang X, </a:t>
            </a:r>
            <a:r>
              <a:rPr lang="en-US" dirty="0" err="1"/>
              <a:t>Qian</a:t>
            </a:r>
            <a:r>
              <a:rPr lang="en-US" dirty="0"/>
              <a:t> F, He H, et al. Effect of </a:t>
            </a:r>
            <a:r>
              <a:rPr lang="en-US" dirty="0" err="1"/>
              <a:t>thymosin</a:t>
            </a:r>
            <a:r>
              <a:rPr lang="en-US" dirty="0"/>
              <a:t> alpha-1 on subpopulations of Th1, Th2, Th17 and regulatory T cells (</a:t>
            </a:r>
            <a:r>
              <a:rPr lang="en-US" dirty="0" err="1"/>
              <a:t>Tregs</a:t>
            </a:r>
            <a:r>
              <a:rPr lang="en-US" dirty="0"/>
              <a:t>) in </a:t>
            </a:r>
            <a:r>
              <a:rPr lang="en-US" dirty="0" err="1"/>
              <a:t>vitrol</a:t>
            </a:r>
            <a:r>
              <a:rPr lang="en-US" dirty="0"/>
              <a:t>. </a:t>
            </a:r>
            <a:r>
              <a:rPr lang="en-US" dirty="0" err="1"/>
              <a:t>Braz</a:t>
            </a:r>
            <a:r>
              <a:rPr lang="en-US" dirty="0"/>
              <a:t> J Med </a:t>
            </a:r>
            <a:r>
              <a:rPr lang="en-US" dirty="0" err="1"/>
              <a:t>Biol</a:t>
            </a:r>
            <a:r>
              <a:rPr lang="en-US" dirty="0"/>
              <a:t> Res. 2012;45(1):25-32. </a:t>
            </a:r>
          </a:p>
          <a:p>
            <a:r>
              <a:rPr lang="en-US" dirty="0"/>
              <a:t>Romani L, </a:t>
            </a:r>
            <a:r>
              <a:rPr lang="en-US" dirty="0" err="1"/>
              <a:t>MorettiS</a:t>
            </a:r>
            <a:r>
              <a:rPr lang="en-US" dirty="0"/>
              <a:t>, </a:t>
            </a:r>
            <a:r>
              <a:rPr lang="en-US" dirty="0" err="1"/>
              <a:t>Fallarino</a:t>
            </a:r>
            <a:r>
              <a:rPr lang="en-US" dirty="0"/>
              <a:t> F, et al. Jack of all trades: </a:t>
            </a:r>
            <a:r>
              <a:rPr lang="en-US" dirty="0" err="1"/>
              <a:t>thymosin</a:t>
            </a:r>
            <a:r>
              <a:rPr lang="en-US" dirty="0"/>
              <a:t> alpha-1 and its </a:t>
            </a:r>
            <a:r>
              <a:rPr lang="en-US" dirty="0" err="1"/>
              <a:t>pleiotropy</a:t>
            </a:r>
            <a:r>
              <a:rPr lang="en-US" dirty="0"/>
              <a:t>. Ann NY </a:t>
            </a:r>
            <a:r>
              <a:rPr lang="en-US" dirty="0" err="1"/>
              <a:t>Acad</a:t>
            </a:r>
            <a:r>
              <a:rPr lang="en-US" dirty="0"/>
              <a:t> Sci. 2012;1269:1-6.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 idx="4294967295"/>
          </p:nvPr>
        </p:nvSpPr>
        <p:spPr>
          <a:xfrm>
            <a:off x="4795850" y="0"/>
            <a:ext cx="7396200" cy="12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US" sz="3600">
                <a:solidFill>
                  <a:srgbClr val="434343"/>
                </a:solidFill>
              </a:rPr>
              <a:t>Ta1 EFFECTS</a:t>
            </a:r>
            <a:endParaRPr sz="3600">
              <a:solidFill>
                <a:srgbClr val="434343"/>
              </a:solidFill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292100"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Improves production of </a:t>
            </a:r>
            <a:r>
              <a:rPr lang="en-US" sz="2400" dirty="0"/>
              <a:t>IL-1 beta, IFN-</a:t>
            </a:r>
            <a:r>
              <a:rPr lang="en-US" sz="2400" dirty="0" err="1"/>
              <a:t>γ</a:t>
            </a:r>
            <a:r>
              <a:rPr lang="en-US" sz="2400" dirty="0"/>
              <a:t>, IL-2, IL-3 , IL-6, IL-10</a:t>
            </a:r>
          </a:p>
          <a:p>
            <a:pPr marL="342900" indent="-292100"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400" dirty="0"/>
          </a:p>
          <a:p>
            <a:pPr marL="342900" indent="-292100"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400" dirty="0"/>
              <a:t>Improves NK cell activity and TNF-alpha </a:t>
            </a:r>
          </a:p>
          <a:p>
            <a:pPr marL="342900" indent="-292100"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400" dirty="0"/>
          </a:p>
          <a:p>
            <a:pPr marL="342900" indent="-292100"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400" dirty="0"/>
              <a:t>Improves macrophages and B-cells</a:t>
            </a:r>
          </a:p>
          <a:p>
            <a:pPr marL="342900" indent="-292100"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400" dirty="0"/>
          </a:p>
          <a:p>
            <a:pPr marL="342900" lvl="0" indent="-307340">
              <a:lnSpc>
                <a:spcPct val="80000"/>
              </a:lnSpc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400" dirty="0" err="1">
                <a:latin typeface="Helvetica Neue"/>
                <a:ea typeface="Helvetica Neue"/>
                <a:cs typeface="Helvetica Neue"/>
                <a:sym typeface="Helvetica Neue"/>
              </a:rPr>
              <a:t>Upregulates</a:t>
            </a: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 MHC Class I expression in antigen expressing cells</a:t>
            </a:r>
          </a:p>
          <a:p>
            <a:pPr marL="342900" lvl="0" indent="-307340">
              <a:lnSpc>
                <a:spcPct val="80000"/>
              </a:lnSpc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07340">
              <a:lnSpc>
                <a:spcPct val="80000"/>
              </a:lnSpc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Inhibits viral replication</a:t>
            </a:r>
          </a:p>
          <a:p>
            <a:pPr marL="342900" lvl="0" indent="-307340">
              <a:lnSpc>
                <a:spcPct val="80000"/>
              </a:lnSpc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07340">
              <a:lnSpc>
                <a:spcPct val="80000"/>
              </a:lnSpc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Improves CD3+CD4+CD8+ cells</a:t>
            </a:r>
          </a:p>
          <a:p>
            <a:pPr marL="342900" lvl="0" indent="-307340">
              <a:lnSpc>
                <a:spcPct val="80000"/>
              </a:lnSpc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790222" y="5936273"/>
            <a:ext cx="95673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Goldstein AL.  History of the discovery of the </a:t>
            </a:r>
            <a:r>
              <a:rPr lang="en-US" dirty="0" err="1"/>
              <a:t>thymosins</a:t>
            </a:r>
            <a:r>
              <a:rPr lang="en-US" dirty="0"/>
              <a:t> Ann N Y </a:t>
            </a:r>
            <a:r>
              <a:rPr lang="en-US" dirty="0" err="1"/>
              <a:t>Acad</a:t>
            </a:r>
            <a:r>
              <a:rPr lang="en-US" dirty="0"/>
              <a:t> Sci. 2007;1112: 1– 13. </a:t>
            </a:r>
          </a:p>
          <a:p>
            <a:endParaRPr lang="en-US" dirty="0"/>
          </a:p>
          <a:p>
            <a:r>
              <a:rPr lang="en-US" dirty="0"/>
              <a:t>Giuliani C, Napolitano G, </a:t>
            </a:r>
            <a:r>
              <a:rPr lang="en-US" dirty="0" err="1"/>
              <a:t>Mastino</a:t>
            </a:r>
            <a:r>
              <a:rPr lang="en-US" dirty="0"/>
              <a:t> A </a:t>
            </a:r>
            <a:r>
              <a:rPr lang="en-US" i="1" dirty="0"/>
              <a:t>et al.</a:t>
            </a:r>
            <a:r>
              <a:rPr lang="en-US" dirty="0"/>
              <a:t> Thymosin-alpha1 regulates MHC class I expression in FRTL-5 cells at transcriptional level. </a:t>
            </a:r>
            <a:r>
              <a:rPr lang="en-US" dirty="0" err="1"/>
              <a:t>Eur</a:t>
            </a:r>
            <a:r>
              <a:rPr lang="en-US" dirty="0"/>
              <a:t> J </a:t>
            </a:r>
            <a:r>
              <a:rPr lang="en-US" dirty="0" err="1"/>
              <a:t>Immunol</a:t>
            </a:r>
            <a:r>
              <a:rPr lang="en-US" dirty="0"/>
              <a:t> 2000; </a:t>
            </a:r>
            <a:r>
              <a:rPr lang="en-US" b="1" dirty="0"/>
              <a:t>30</a:t>
            </a:r>
            <a:r>
              <a:rPr lang="en-US" dirty="0"/>
              <a:t>:778–86. 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 idx="4294967295"/>
          </p:nvPr>
        </p:nvSpPr>
        <p:spPr>
          <a:xfrm>
            <a:off x="4795850" y="0"/>
            <a:ext cx="7396200" cy="12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US" sz="3600">
                <a:solidFill>
                  <a:srgbClr val="434343"/>
                </a:solidFill>
              </a:rPr>
              <a:t>Ta1 EFFECTS</a:t>
            </a:r>
            <a:endParaRPr sz="3600">
              <a:solidFill>
                <a:srgbClr val="434343"/>
              </a:solidFill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73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Enhances dendritic cells</a:t>
            </a:r>
          </a:p>
          <a:p>
            <a:pPr marL="342900" marR="0" lvl="0" indent="-3073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073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Enhances antibody responses</a:t>
            </a:r>
            <a:endParaRPr sz="240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073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40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073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Blocks steroid-induced apoptosis of </a:t>
            </a:r>
            <a:r>
              <a:rPr lang="en-US" sz="240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thymocytes</a:t>
            </a: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073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40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073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Anti-tumor effects</a:t>
            </a: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073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40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073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Protection against oxidative damage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720887" y="5649247"/>
            <a:ext cx="8737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Goldstein AL.  History of the discovery of the </a:t>
            </a:r>
            <a:r>
              <a:rPr lang="en-US" dirty="0" err="1"/>
              <a:t>thymosins</a:t>
            </a:r>
            <a:r>
              <a:rPr lang="en-US" dirty="0"/>
              <a:t> Ann N Y </a:t>
            </a:r>
            <a:r>
              <a:rPr lang="en-US" dirty="0" err="1"/>
              <a:t>Acad</a:t>
            </a:r>
            <a:r>
              <a:rPr lang="en-US" dirty="0"/>
              <a:t> Sci. 2007;1112: 1– 13.</a:t>
            </a:r>
          </a:p>
          <a:p>
            <a:endParaRPr lang="en-US" dirty="0"/>
          </a:p>
          <a:p>
            <a:r>
              <a:rPr lang="en-US" dirty="0"/>
              <a:t>Haritos AA, </a:t>
            </a:r>
            <a:r>
              <a:rPr lang="en-US" dirty="0" err="1"/>
              <a:t>Goodall</a:t>
            </a:r>
            <a:r>
              <a:rPr lang="en-US" dirty="0"/>
              <a:t> GJ, </a:t>
            </a:r>
            <a:r>
              <a:rPr lang="en-US" dirty="0" err="1"/>
              <a:t>Horecker</a:t>
            </a:r>
            <a:r>
              <a:rPr lang="en-US" dirty="0"/>
              <a:t> BL. </a:t>
            </a:r>
            <a:r>
              <a:rPr lang="en-US" dirty="0" err="1"/>
              <a:t>Prothymosin</a:t>
            </a:r>
            <a:r>
              <a:rPr lang="en-US" dirty="0"/>
              <a:t> alpha: isolation and properties of the major </a:t>
            </a:r>
            <a:r>
              <a:rPr lang="en-US" dirty="0" err="1"/>
              <a:t>immunoreactive</a:t>
            </a:r>
            <a:r>
              <a:rPr lang="en-US" dirty="0"/>
              <a:t> form of </a:t>
            </a:r>
            <a:r>
              <a:rPr lang="en-US" dirty="0" err="1"/>
              <a:t>thymosin</a:t>
            </a:r>
            <a:r>
              <a:rPr lang="en-US" dirty="0"/>
              <a:t> alpha 1 in rat thymus. </a:t>
            </a:r>
            <a:r>
              <a:rPr lang="en-US" i="1" dirty="0" err="1"/>
              <a:t>Proc</a:t>
            </a:r>
            <a:r>
              <a:rPr lang="en-US" i="1" dirty="0"/>
              <a:t> </a:t>
            </a:r>
            <a:r>
              <a:rPr lang="en-US" i="1" dirty="0" err="1"/>
              <a:t>Natl</a:t>
            </a:r>
            <a:r>
              <a:rPr lang="en-US" i="1" dirty="0"/>
              <a:t> </a:t>
            </a:r>
            <a:r>
              <a:rPr lang="en-US" i="1" dirty="0" err="1"/>
              <a:t>Acad</a:t>
            </a:r>
            <a:r>
              <a:rPr lang="en-US" i="1" dirty="0"/>
              <a:t> </a:t>
            </a:r>
            <a:r>
              <a:rPr lang="en-US" i="1" dirty="0" err="1"/>
              <a:t>Sci</a:t>
            </a:r>
            <a:r>
              <a:rPr lang="en-US" i="1" dirty="0"/>
              <a:t> U S A</a:t>
            </a:r>
            <a:r>
              <a:rPr lang="en-US" dirty="0"/>
              <a:t> 1984; 81: 1008-1011. 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230893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title" idx="4294967295"/>
          </p:nvPr>
        </p:nvSpPr>
        <p:spPr>
          <a:xfrm>
            <a:off x="4846450" y="0"/>
            <a:ext cx="7345500" cy="12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 sz="3600" b="1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IMMUNE DYSFUNCTION (TH1</a:t>
            </a:r>
            <a:r>
              <a:rPr lang="en-US" sz="3600" b="1" i="0" u="none" strike="noStrike" cap="non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rPr lang="en-US" sz="3600" b="1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TH2 SHIFT)</a:t>
            </a:r>
            <a:endParaRPr sz="3600" b="1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27300" y="1310875"/>
            <a:ext cx="90555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4A838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Studies report immune dysfunction is associated with a wide-variety of common chronic illnesses</a:t>
            </a:r>
            <a:endParaRPr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Helvetica Neue"/>
              <a:buChar char="●"/>
            </a:pPr>
            <a:r>
              <a:rPr lang="en-US" sz="1600" dirty="0">
                <a:latin typeface="Helvetica Neue"/>
                <a:ea typeface="Helvetica Neue"/>
                <a:cs typeface="Helvetica Neue"/>
                <a:sym typeface="Helvetica Neue"/>
              </a:rPr>
              <a:t>Chronic S</a:t>
            </a:r>
            <a:r>
              <a:rPr lang="en-US" sz="160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tress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Helvetica Neue"/>
              <a:buChar char="●"/>
            </a:pPr>
            <a:r>
              <a:rPr lang="en-US" sz="160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Depression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Helvetica Neue"/>
              <a:buChar char="●"/>
            </a:pPr>
            <a:r>
              <a:rPr lang="en-US" sz="160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Metabolic Syndrome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Helvetica Neue"/>
              <a:buChar char="●"/>
            </a:pPr>
            <a:r>
              <a:rPr lang="en-US" sz="160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Weigh management issues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Helvetica Neue"/>
              <a:buChar char="●"/>
            </a:pPr>
            <a:r>
              <a:rPr lang="en-US" sz="160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Insulin resistance and type 2  diabetes</a:t>
            </a:r>
            <a:endParaRPr sz="1600" i="0" u="none" strike="noStrike" cap="none" baseline="300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Helvetica Neue"/>
              <a:buChar char="●"/>
            </a:pPr>
            <a:r>
              <a:rPr lang="en-US" sz="160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Anti-Aging</a:t>
            </a:r>
            <a:r>
              <a:rPr lang="en-US" sz="1600" baseline="300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dirty="0">
                <a:latin typeface="Helvetica Neue"/>
                <a:ea typeface="Helvetica Neue"/>
                <a:cs typeface="Helvetica Neue"/>
                <a:sym typeface="Helvetica Neue"/>
              </a:rPr>
              <a:t>effects – increased oxidative stress</a:t>
            </a:r>
            <a:endParaRPr sz="160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Helvetica Neue"/>
              <a:buChar char="●"/>
            </a:pPr>
            <a:r>
              <a:rPr lang="en-US" sz="160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Chronic fatigue syndrome/fibromyalgia</a:t>
            </a:r>
            <a:endParaRPr lang="en-US" sz="1600" i="0" u="none" strike="noStrike" cap="none" baseline="300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Helvetica Neue"/>
              <a:buChar char="●"/>
            </a:pPr>
            <a:r>
              <a:rPr lang="en-US" sz="160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Autoimmune conditions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Helvetica Neue"/>
              <a:buChar char="●"/>
            </a:pPr>
            <a:r>
              <a:rPr lang="en-US" sz="160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Cancer 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Helvetica Neue"/>
              <a:buChar char="●"/>
            </a:pPr>
            <a:r>
              <a:rPr lang="en-US" sz="160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Chronic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Helvetica Neue"/>
              <a:buChar char="●"/>
            </a:pPr>
            <a:r>
              <a:rPr lang="en-US" sz="160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Environmental toxins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Helvetica Neue"/>
              <a:buChar char="●"/>
            </a:pPr>
            <a:r>
              <a:rPr lang="en-US" sz="160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Chronic infections, including Lyme, viruses,  candida and many parasites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Helvetica Neue"/>
              <a:buChar char="●"/>
            </a:pPr>
            <a:r>
              <a:rPr lang="en-US" sz="160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Glutathione depletion consistently results in TH1-TH2 shift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Helvetica Neue"/>
              <a:buChar char="●"/>
            </a:pPr>
            <a:r>
              <a:rPr lang="en-US" sz="160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Dysbiosis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Helvetica Neue"/>
              <a:buChar char="●"/>
            </a:pPr>
            <a:r>
              <a:rPr lang="en-US" sz="160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Food allergies or sensitivities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Helvetica Neue"/>
              <a:buChar char="●"/>
            </a:pP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Zinc </a:t>
            </a:r>
            <a:r>
              <a:rPr lang="en-US" sz="160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selenium deficiencies</a:t>
            </a:r>
            <a:endParaRPr dirty="0"/>
          </a:p>
          <a:p>
            <a:pPr marL="3429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54A838"/>
              </a:buClr>
              <a:buSzPts val="1400"/>
              <a:buFont typeface="Noto Sans Symbols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54A838"/>
              </a:buClr>
              <a:buSzPts val="1400"/>
              <a:buFont typeface="Noto Sans Symbols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54A838"/>
              </a:buClr>
              <a:buSzPts val="1400"/>
              <a:buFont typeface="Noto Sans Symbols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07780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 idx="4294967295"/>
          </p:nvPr>
        </p:nvSpPr>
        <p:spPr>
          <a:xfrm>
            <a:off x="4755375" y="0"/>
            <a:ext cx="7436400" cy="12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 sz="3600" i="0" u="none" strike="noStrike" cap="none">
                <a:solidFill>
                  <a:srgbClr val="434343"/>
                </a:solidFill>
              </a:rPr>
              <a:t>T</a:t>
            </a:r>
            <a:r>
              <a:rPr lang="en-US" sz="3600">
                <a:solidFill>
                  <a:srgbClr val="434343"/>
                </a:solidFill>
              </a:rPr>
              <a:t>a</a:t>
            </a:r>
            <a:r>
              <a:rPr lang="en-US" sz="3600" i="0" u="none" strike="noStrike" cap="none">
                <a:solidFill>
                  <a:srgbClr val="434343"/>
                </a:solidFill>
              </a:rPr>
              <a:t>1 </a:t>
            </a:r>
            <a:r>
              <a:rPr lang="en-US" sz="3600">
                <a:solidFill>
                  <a:srgbClr val="434343"/>
                </a:solidFill>
              </a:rPr>
              <a:t>MECHANISM OF ACTION</a:t>
            </a:r>
            <a:endParaRPr sz="3600">
              <a:solidFill>
                <a:srgbClr val="434343"/>
              </a:solidFill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28F51804-AED5-4EE7-AF9D-AE384B9B2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37" y="1288974"/>
            <a:ext cx="8575070" cy="5432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2723366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 idx="4294967295"/>
          </p:nvPr>
        </p:nvSpPr>
        <p:spPr>
          <a:xfrm>
            <a:off x="4785725" y="0"/>
            <a:ext cx="7406400" cy="1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US" sz="3600" i="0" u="none" strike="noStrike" cap="none" dirty="0">
                <a:solidFill>
                  <a:srgbClr val="434343"/>
                </a:solidFill>
              </a:rPr>
              <a:t>Tα1 </a:t>
            </a:r>
            <a:r>
              <a:rPr lang="en-US" sz="3600" dirty="0">
                <a:solidFill>
                  <a:srgbClr val="434343"/>
                </a:solidFill>
              </a:rPr>
              <a:t>APPLICATIONS</a:t>
            </a:r>
            <a:endParaRPr sz="3600" dirty="0">
              <a:solidFill>
                <a:srgbClr val="434343"/>
              </a:solidFill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09600" y="13107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Conditions requiring immune response modulation</a:t>
            </a:r>
            <a:endParaRPr lang="en-US" dirty="0"/>
          </a:p>
          <a:p>
            <a:pPr marL="342900" marR="0" lvl="0" indent="-2921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2921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Hepatitis B and C</a:t>
            </a:r>
          </a:p>
          <a:p>
            <a:pPr marL="342900" marR="0" lvl="0" indent="-2921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2921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Treatment of HIV/AIDS </a:t>
            </a:r>
          </a:p>
          <a:p>
            <a:pPr marL="800100" lvl="1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00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be used in conjunction with oral antiretroviral treatments </a:t>
            </a:r>
          </a:p>
          <a:p>
            <a:pPr marL="5080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</a:pPr>
            <a:endParaRPr lang="en-US" sz="240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292100" algn="l" rtl="0"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Cancer treatment/chemotherapy adjunct</a:t>
            </a:r>
          </a:p>
          <a:p>
            <a:pPr marL="800100" lvl="1" indent="-292100">
              <a:spcBef>
                <a:spcPts val="64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000" dirty="0">
                <a:latin typeface="Helvetica Neue"/>
                <a:ea typeface="Helvetica Neue"/>
                <a:cs typeface="Helvetica Neue"/>
                <a:sym typeface="Helvetica Neue"/>
              </a:rPr>
              <a:t>Non-small cell lung , hepatocellular, malignant melanoma</a:t>
            </a:r>
          </a:p>
          <a:p>
            <a:pPr marL="800100" lvl="1" indent="-292100">
              <a:spcBef>
                <a:spcPts val="64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000" dirty="0"/>
          </a:p>
          <a:p>
            <a:pPr marL="342900" indent="-292100"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400" dirty="0" err="1">
                <a:latin typeface="Helvetica Neue"/>
                <a:ea typeface="Helvetica Neue"/>
                <a:cs typeface="Helvetica Neue"/>
                <a:sym typeface="Helvetica Neue"/>
              </a:rPr>
              <a:t>DiGeorge’s</a:t>
            </a: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 Syndrome</a:t>
            </a: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292100"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fld>
            <a:endParaRPr sz="1200" b="0" i="0" u="none" strike="noStrike" cap="none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663853"/>
            <a:ext cx="93980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Rasi</a:t>
            </a:r>
            <a:r>
              <a:rPr lang="en-US" dirty="0"/>
              <a:t> G, </a:t>
            </a:r>
            <a:r>
              <a:rPr lang="en-US" dirty="0" err="1"/>
              <a:t>Terzoli</a:t>
            </a:r>
            <a:r>
              <a:rPr lang="en-US" dirty="0"/>
              <a:t> E, </a:t>
            </a:r>
            <a:r>
              <a:rPr lang="en-US" dirty="0" err="1"/>
              <a:t>Izzo</a:t>
            </a:r>
            <a:r>
              <a:rPr lang="en-US" dirty="0"/>
              <a:t> F, et al. Combined treatment with </a:t>
            </a:r>
            <a:r>
              <a:rPr lang="en-US" dirty="0" err="1"/>
              <a:t>thymosin</a:t>
            </a:r>
            <a:r>
              <a:rPr lang="en-US" dirty="0"/>
              <a:t> alpha 1 and low-dose interferon alpha after </a:t>
            </a:r>
            <a:r>
              <a:rPr lang="en-US" dirty="0" err="1"/>
              <a:t>dacarbazine</a:t>
            </a:r>
            <a:r>
              <a:rPr lang="en-US" dirty="0"/>
              <a:t> in advanced melanoma. Melanoma Res. 2000;10:189-192.</a:t>
            </a:r>
          </a:p>
          <a:p>
            <a:endParaRPr lang="en-US" dirty="0"/>
          </a:p>
          <a:p>
            <a:pPr lvl="0"/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Matteucci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Grelli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Balestrieri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E, et al.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Thymosin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alpha 1 and HIV-1: recent advances and future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prospectives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Future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Microbiol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2017;12:141-155.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 idx="4294967295"/>
          </p:nvPr>
        </p:nvSpPr>
        <p:spPr>
          <a:xfrm>
            <a:off x="4785725" y="0"/>
            <a:ext cx="7406400" cy="1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US" sz="3600" i="0" u="none" strike="noStrike" cap="none" dirty="0">
                <a:solidFill>
                  <a:srgbClr val="434343"/>
                </a:solidFill>
              </a:rPr>
              <a:t>Tα1 </a:t>
            </a:r>
            <a:r>
              <a:rPr lang="en-US" sz="3600" dirty="0">
                <a:solidFill>
                  <a:srgbClr val="434343"/>
                </a:solidFill>
              </a:rPr>
              <a:t>APPLICATIONS</a:t>
            </a:r>
            <a:endParaRPr sz="3600" dirty="0">
              <a:solidFill>
                <a:srgbClr val="434343"/>
              </a:solidFill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921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800" dirty="0">
                <a:latin typeface="Helvetica Neue"/>
                <a:ea typeface="Helvetica Neue"/>
                <a:cs typeface="Helvetica Neue"/>
                <a:sym typeface="Helvetica Neue"/>
              </a:rPr>
              <a:t>Depressed response to vaccinations</a:t>
            </a:r>
          </a:p>
          <a:p>
            <a:pPr marL="342900" marR="0" lvl="0" indent="-2921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8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2921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Lyme disease</a:t>
            </a:r>
          </a:p>
          <a:p>
            <a:pPr marL="342900" marR="0" lvl="0" indent="-2921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2921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Chemo attractant stimulation </a:t>
            </a:r>
          </a:p>
          <a:p>
            <a:pPr marL="342900" marR="0" lvl="0" indent="-2921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2921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Adjunct to flu vaccines especially in geriatrics</a:t>
            </a:r>
          </a:p>
          <a:p>
            <a:pPr marL="342900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800" dirty="0">
                <a:latin typeface="Helvetica Neue"/>
                <a:ea typeface="Helvetica Neue"/>
                <a:cs typeface="Helvetica Neue"/>
                <a:sym typeface="Helvetica Neue"/>
              </a:rPr>
              <a:t>Chronic inflammatory conditions – autoimmunity</a:t>
            </a:r>
          </a:p>
          <a:p>
            <a:pPr marL="800100" lvl="1" indent="-292100">
              <a:spcBef>
                <a:spcPts val="0"/>
              </a:spcBef>
              <a:buClr>
                <a:srgbClr val="434343"/>
              </a:buClr>
              <a:buSzPts val="2400"/>
              <a:buFont typeface="Helvetica Neue"/>
              <a:buChar char="●"/>
            </a:pPr>
            <a:r>
              <a:rPr lang="en-US" sz="2400" dirty="0"/>
              <a:t>CFS/Fibromyalgia</a:t>
            </a:r>
          </a:p>
          <a:p>
            <a:pPr marL="342900" marR="0" lvl="0" indent="-2921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sz="28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2921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Helvetica Neue"/>
              <a:buChar char="●"/>
            </a:pPr>
            <a:endParaRPr lang="en-US" b="0" i="0" u="none" strike="noStrike" cap="none" dirty="0">
              <a:solidFill>
                <a:schemeClr val="dk1"/>
              </a:solidFill>
              <a:sym typeface="Helvetica Neue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</a:t>
            </a:fld>
            <a:endParaRPr sz="1200" b="0" i="0" u="none" strike="noStrike" cap="none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222" y="6126164"/>
            <a:ext cx="11966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Ershler</a:t>
            </a:r>
            <a:r>
              <a:rPr lang="en-US" dirty="0"/>
              <a:t> WB, et al. </a:t>
            </a:r>
            <a:r>
              <a:rPr lang="en-US" dirty="0" err="1"/>
              <a:t>Thymosin</a:t>
            </a:r>
            <a:r>
              <a:rPr lang="en-US" dirty="0"/>
              <a:t> alpha 1 as an adjunct to influenza vaccine in the elderly: rational and trial summaries. Ann NY </a:t>
            </a:r>
            <a:r>
              <a:rPr lang="en-US" dirty="0" err="1"/>
              <a:t>Acad</a:t>
            </a:r>
            <a:r>
              <a:rPr lang="en-US" dirty="0"/>
              <a:t> Sci. 2007;1112:375-84.</a:t>
            </a:r>
          </a:p>
        </p:txBody>
      </p:sp>
    </p:spTree>
    <p:extLst>
      <p:ext uri="{BB962C8B-B14F-4D97-AF65-F5344CB8AC3E}">
        <p14:creationId xmlns:p14="http://schemas.microsoft.com/office/powerpoint/2010/main" val="2314690464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A870C2B598C241B305BCAB1F4242B2" ma:contentTypeVersion="10" ma:contentTypeDescription="Create a new document." ma:contentTypeScope="" ma:versionID="b41012fe082201709cb40485f84d4f82">
  <xsd:schema xmlns:xsd="http://www.w3.org/2001/XMLSchema" xmlns:xs="http://www.w3.org/2001/XMLSchema" xmlns:p="http://schemas.microsoft.com/office/2006/metadata/properties" xmlns:ns3="6030d41e-2c5e-4c17-aa69-3920c9b4b43e" targetNamespace="http://schemas.microsoft.com/office/2006/metadata/properties" ma:root="true" ma:fieldsID="8f5f9a0e463795ca8d985b17020f4aea" ns3:_="">
    <xsd:import namespace="6030d41e-2c5e-4c17-aa69-3920c9b4b43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0d41e-2c5e-4c17-aa69-3920c9b4b4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BD428C-9973-43C8-9A48-B1B4E64923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30d41e-2c5e-4c17-aa69-3920c9b4b4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5A4086-7D98-4FCF-A9F4-55B89365BC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2DD7A2-27D5-4D33-A1D9-25584D39D80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860</Words>
  <Application>Microsoft Office PowerPoint</Application>
  <PresentationFormat>Widescreen</PresentationFormat>
  <Paragraphs>162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Century Gothic</vt:lpstr>
      <vt:lpstr>Noto Sans Symbols</vt:lpstr>
      <vt:lpstr>Helvetica Neue</vt:lpstr>
      <vt:lpstr>Arial Black</vt:lpstr>
      <vt:lpstr>Calibri</vt:lpstr>
      <vt:lpstr>1_Office Theme</vt:lpstr>
      <vt:lpstr>3_Office Theme</vt:lpstr>
      <vt:lpstr>PowerPoint Presentation</vt:lpstr>
      <vt:lpstr>THYMOSIN </vt:lpstr>
      <vt:lpstr>THYMOSIN ALPHA 1 (TΑ1)</vt:lpstr>
      <vt:lpstr>Ta1 EFFECTS</vt:lpstr>
      <vt:lpstr>Ta1 EFFECTS</vt:lpstr>
      <vt:lpstr>IMMUNE DYSFUNCTION (TH1-TH2 SHIFT)</vt:lpstr>
      <vt:lpstr>Ta1 MECHANISM OF ACTION</vt:lpstr>
      <vt:lpstr>Tα1 APPLICATIONS</vt:lpstr>
      <vt:lpstr>Tα1 APPLICATIONS</vt:lpstr>
      <vt:lpstr>Tα1 APPLICATIONS</vt:lpstr>
      <vt:lpstr>PowerPoint Presentation</vt:lpstr>
      <vt:lpstr>Zadaxin - Thymalfasin</vt:lpstr>
      <vt:lpstr>Zadaxin - Thymalfasin</vt:lpstr>
      <vt:lpstr>Zadaxin - Thymalfasin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Ross Rentea</cp:lastModifiedBy>
  <cp:revision>76</cp:revision>
  <dcterms:modified xsi:type="dcterms:W3CDTF">2019-11-28T12:21:22Z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0x01010057A870C2B598C241B305BCAB1F4242B2</vt:lpwstr>
  </property>
</Properties>
</file>