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  <p:sldMasterId id="2147483672" r:id="rId5"/>
  </p:sldMasterIdLst>
  <p:notesMasterIdLst>
    <p:notesMasterId r:id="rId19"/>
  </p:notesMasterIdLst>
  <p:sldIdLst>
    <p:sldId id="256" r:id="rId6"/>
    <p:sldId id="257" r:id="rId7"/>
    <p:sldId id="258" r:id="rId8"/>
    <p:sldId id="298" r:id="rId9"/>
    <p:sldId id="299" r:id="rId10"/>
    <p:sldId id="302" r:id="rId11"/>
    <p:sldId id="260" r:id="rId12"/>
    <p:sldId id="300" r:id="rId13"/>
    <p:sldId id="301" r:id="rId14"/>
    <p:sldId id="303" r:id="rId15"/>
    <p:sldId id="262" r:id="rId16"/>
    <p:sldId id="304" r:id="rId17"/>
    <p:sldId id="288" r:id="rId18"/>
  </p:sldIdLst>
  <p:sldSz cx="12192000" cy="6858000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44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2110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S PowerPoi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 i="0" u="none" strike="noStrike" cap="none">
                <a:solidFill>
                  <a:schemeClr val="dk1"/>
                </a:solidFill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"/>
            <a:ext cx="12192001" cy="124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63" y="203900"/>
            <a:ext cx="4584376" cy="8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5351326" y="1430662"/>
            <a:ext cx="9981450" cy="64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4900" y="-1072569"/>
            <a:ext cx="12192001" cy="838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188" y="1956163"/>
            <a:ext cx="95154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6" name="Shape 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8502" y="-48767"/>
            <a:ext cx="13140532" cy="127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00" y="108700"/>
            <a:ext cx="5255965" cy="9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5743467" y="1268605"/>
            <a:ext cx="9354533" cy="602106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32533" y="67633"/>
            <a:ext cx="5881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32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34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•"/>
              <a:defRPr sz="32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–"/>
              <a:defRPr sz="28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700" y="-1072569"/>
            <a:ext cx="12391277" cy="838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1188" y="1956163"/>
            <a:ext cx="95154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105508" y="4231038"/>
            <a:ext cx="11934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7D67"/>
              </a:buClr>
              <a:buSzPts val="3600"/>
              <a:buFont typeface="Arial Black"/>
              <a:buNone/>
            </a:pPr>
            <a:r>
              <a:rPr lang="en-US" sz="3600" b="0" i="0" u="none" strike="noStrike" cap="none" dirty="0" err="1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Thymosin</a:t>
            </a:r>
            <a:r>
              <a:rPr lang="en-US" sz="3600" b="0" i="0" u="none" strike="noStrike" cap="none" dirty="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 Beta 4</a:t>
            </a:r>
            <a:endParaRPr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 idx="4294967295"/>
          </p:nvPr>
        </p:nvSpPr>
        <p:spPr>
          <a:xfrm>
            <a:off x="4785725" y="0"/>
            <a:ext cx="74064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3600" i="0" u="none" strike="noStrike" cap="none" dirty="0">
                <a:solidFill>
                  <a:srgbClr val="434343"/>
                </a:solidFill>
              </a:rPr>
              <a:t>TB4 </a:t>
            </a:r>
            <a:r>
              <a:rPr lang="en-US" sz="3600" dirty="0">
                <a:solidFill>
                  <a:srgbClr val="434343"/>
                </a:solidFill>
              </a:rPr>
              <a:t>APPLICATIONS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09600" y="13107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92100">
              <a:spcBef>
                <a:spcPts val="0"/>
              </a:spcBef>
              <a:buClr>
                <a:srgbClr val="434343"/>
              </a:buClr>
              <a:buFont typeface="Helvetica Neue"/>
              <a:buChar char="●"/>
            </a:pPr>
            <a:r>
              <a:rPr lang="en-US" sz="2400" dirty="0">
                <a:latin typeface="+mn-lt"/>
              </a:rPr>
              <a:t>Decreases </a:t>
            </a:r>
            <a:r>
              <a:rPr lang="en-US" sz="2400" dirty="0" err="1">
                <a:latin typeface="+mn-lt"/>
              </a:rPr>
              <a:t>endotoxemia</a:t>
            </a:r>
            <a:r>
              <a:rPr lang="en-US" sz="2400" dirty="0">
                <a:latin typeface="+mn-lt"/>
              </a:rPr>
              <a:t> – use  in sepsis</a:t>
            </a: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000" dirty="0">
              <a:latin typeface="+mn-lt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+mn-lt"/>
                <a:ea typeface="Helvetica Neue"/>
                <a:cs typeface="Helvetica Neue"/>
                <a:sym typeface="Helvetica Neue"/>
              </a:rPr>
              <a:t>Reported in lab studies to reduce polymerization </a:t>
            </a:r>
            <a:r>
              <a:rPr lang="en-US" sz="2400" dirty="0" err="1">
                <a:latin typeface="+mn-lt"/>
                <a:ea typeface="Helvetica Neue"/>
                <a:cs typeface="Helvetica Neue"/>
                <a:sym typeface="Helvetica Neue"/>
              </a:rPr>
              <a:t>fo</a:t>
            </a:r>
            <a:r>
              <a:rPr lang="en-US" sz="2400" dirty="0">
                <a:latin typeface="+mn-lt"/>
                <a:ea typeface="Helvetica Neue"/>
                <a:cs typeface="Helvetica Neue"/>
                <a:sym typeface="Helvetica Neue"/>
              </a:rPr>
              <a:t> G-actin into F-actin </a:t>
            </a: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+mn-lt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+mn-lt"/>
                <a:ea typeface="Helvetica Neue"/>
                <a:cs typeface="Helvetica Neue"/>
                <a:sym typeface="Helvetica Neue"/>
              </a:rPr>
              <a:t>Improves mortality rate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903893"/>
            <a:ext cx="939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Badamchian</a:t>
            </a:r>
            <a:r>
              <a:rPr lang="en-US" dirty="0"/>
              <a:t> M, et al. </a:t>
            </a:r>
            <a:r>
              <a:rPr lang="en-US" dirty="0" err="1"/>
              <a:t>Thymosin</a:t>
            </a:r>
            <a:r>
              <a:rPr lang="en-US" dirty="0"/>
              <a:t> beta 4 reduces lethality and down-regulates inflammatory mediators in endotoxin-induced septic shock.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Immunopharmacol</a:t>
            </a:r>
            <a:r>
              <a:rPr lang="en-US" dirty="0"/>
              <a:t>. 2003;3(8):1225-33.</a:t>
            </a:r>
          </a:p>
        </p:txBody>
      </p:sp>
    </p:spTree>
    <p:extLst>
      <p:ext uri="{BB962C8B-B14F-4D97-AF65-F5344CB8AC3E}">
        <p14:creationId xmlns:p14="http://schemas.microsoft.com/office/powerpoint/2010/main" val="404438561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4775300" y="0"/>
            <a:ext cx="74166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br>
              <a:rPr lang="en-US" sz="36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TB4  DOSAGE</a:t>
            </a:r>
            <a:endParaRPr sz="36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77900" y="1600150"/>
            <a:ext cx="9025200" cy="4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latin typeface="+mn-lt"/>
              </a:rPr>
              <a:t>General dosage</a:t>
            </a:r>
          </a:p>
          <a:p>
            <a:pPr lvl="1"/>
            <a:r>
              <a:rPr lang="en-US" dirty="0">
                <a:latin typeface="+mn-lt"/>
              </a:rPr>
              <a:t>300 mcg – 1 gram daily, </a:t>
            </a:r>
            <a:r>
              <a:rPr lang="en-US" dirty="0" err="1">
                <a:latin typeface="+mn-lt"/>
              </a:rPr>
              <a:t>SubQ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Depending upon clinical presentation </a:t>
            </a:r>
          </a:p>
          <a:p>
            <a:pPr lvl="1"/>
            <a:r>
              <a:rPr lang="en-US" dirty="0">
                <a:latin typeface="+mn-lt"/>
              </a:rPr>
              <a:t>Do not dose for more than 3 months </a:t>
            </a:r>
          </a:p>
          <a:p>
            <a:pPr lvl="1"/>
            <a:r>
              <a:rPr lang="en-US" dirty="0">
                <a:latin typeface="+mn-lt"/>
              </a:rPr>
              <a:t>Cycle if needed long-term – 3 months on, 1 month off</a:t>
            </a:r>
          </a:p>
          <a:p>
            <a:r>
              <a:rPr lang="en-US" dirty="0">
                <a:latin typeface="+mn-lt"/>
              </a:rPr>
              <a:t>TB4 </a:t>
            </a:r>
            <a:r>
              <a:rPr lang="en-US">
                <a:latin typeface="+mn-lt"/>
              </a:rPr>
              <a:t>use with </a:t>
            </a:r>
            <a:r>
              <a:rPr lang="en-US" dirty="0" err="1">
                <a:latin typeface="+mn-lt"/>
              </a:rPr>
              <a:t>Thymosin</a:t>
            </a:r>
            <a:r>
              <a:rPr lang="en-US" dirty="0">
                <a:latin typeface="+mn-lt"/>
              </a:rPr>
              <a:t> alpha 1 and BPC-157 concurrently </a:t>
            </a:r>
          </a:p>
          <a:p>
            <a:r>
              <a:rPr lang="en-US" dirty="0">
                <a:latin typeface="+mn-lt"/>
              </a:rPr>
              <a:t>Individual dosage requirements may vary based on clinical presentation </a:t>
            </a:r>
            <a:endParaRPr lang="en-US" sz="5400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415600" y="2133600"/>
            <a:ext cx="9304400" cy="3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sz="48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 for your attending - Any questions?</a:t>
            </a:r>
            <a:endParaRPr sz="4800" b="1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853"/>
              </a:spcBef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spcBef>
                <a:spcPts val="853"/>
              </a:spcBef>
            </a:pPr>
            <a:r>
              <a:rPr lang="en" sz="32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corresponding monograph and the webinar recording will be on the website within 24 hours</a:t>
            </a:r>
            <a:r>
              <a:rPr lang="en" sz="3200"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513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22324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 idx="4294967295"/>
          </p:nvPr>
        </p:nvSpPr>
        <p:spPr>
          <a:xfrm>
            <a:off x="4775625" y="0"/>
            <a:ext cx="72825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3600" i="0" u="none" strike="noStrike" cap="none" dirty="0">
                <a:solidFill>
                  <a:srgbClr val="434343"/>
                </a:solidFill>
              </a:rPr>
              <a:t>T</a:t>
            </a:r>
            <a:r>
              <a:rPr lang="en-US" sz="3600" dirty="0">
                <a:solidFill>
                  <a:srgbClr val="434343"/>
                </a:solidFill>
              </a:rPr>
              <a:t>HYMOSIN Beta 4</a:t>
            </a:r>
            <a:r>
              <a:rPr lang="en-US" sz="3600" b="0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17200" y="1600200"/>
            <a:ext cx="10965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i="0" u="none" strike="noStrike" cap="none" dirty="0" err="1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Thymosin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>
                <a:latin typeface="+mn-lt"/>
                <a:ea typeface="Lucida Grande"/>
                <a:cs typeface="Lucida Grande"/>
              </a:rPr>
              <a:t>β</a:t>
            </a:r>
            <a:r>
              <a:rPr lang="en-US" sz="2400" dirty="0">
                <a:latin typeface="+mn-lt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4 (TB4 or TB-500)</a:t>
            </a:r>
            <a:endParaRPr sz="2400" i="0" u="none" strike="noStrike" cap="none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○"/>
            </a:pPr>
            <a:r>
              <a:rPr lang="en-US" sz="2400" dirty="0">
                <a:latin typeface="+mn-lt"/>
              </a:rPr>
              <a:t>Originally isolated from calf thymus</a:t>
            </a:r>
            <a:endParaRPr lang="en-US" sz="2400" i="0" u="none" strike="noStrike" cap="none" dirty="0">
              <a:solidFill>
                <a:schemeClr val="dk1"/>
              </a:solidFill>
              <a:latin typeface="+mn-lt"/>
            </a:endParaRP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○"/>
            </a:pPr>
            <a:r>
              <a:rPr lang="en-US" sz="2400" dirty="0">
                <a:latin typeface="+mn-lt"/>
              </a:rPr>
              <a:t>More ubiquitous – occurs in most all cells</a:t>
            </a: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○"/>
            </a:pPr>
            <a:r>
              <a:rPr lang="en-US" sz="2400" dirty="0">
                <a:latin typeface="+mn-lt"/>
              </a:rPr>
              <a:t>43 amino acids</a:t>
            </a: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○"/>
            </a:pPr>
            <a:r>
              <a:rPr lang="en-US" sz="2400" dirty="0">
                <a:latin typeface="+mn-lt"/>
              </a:rPr>
              <a:t>Higher levels in platelets and white cells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Picture 5" descr="Macintosh HD:Users:annettehyde:Desktop:iu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83" y="4087635"/>
            <a:ext cx="6492433" cy="2770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 idx="4294967295"/>
          </p:nvPr>
        </p:nvSpPr>
        <p:spPr>
          <a:xfrm>
            <a:off x="4765500" y="0"/>
            <a:ext cx="74265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3600" dirty="0">
                <a:solidFill>
                  <a:srgbClr val="434343"/>
                </a:solidFill>
              </a:rPr>
              <a:t>THYMOSIN Beta 4 (TB4)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67775" y="1264800"/>
            <a:ext cx="9065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700" lvl="1" indent="-342900">
              <a:spcBef>
                <a:spcPts val="0"/>
              </a:spcBef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b="1" dirty="0">
                <a:latin typeface="+mn-lt"/>
              </a:rPr>
              <a:t>Up-regulates ACTIN</a:t>
            </a:r>
            <a:endParaRPr lang="en-US" dirty="0">
              <a:latin typeface="+mn-lt"/>
            </a:endParaRPr>
          </a:p>
          <a:p>
            <a:pPr marL="393700" indent="-342900">
              <a:spcBef>
                <a:spcPts val="0"/>
              </a:spcBef>
              <a:buClr>
                <a:srgbClr val="434343"/>
              </a:buClr>
              <a:buSzPts val="2400"/>
            </a:pPr>
            <a:endParaRPr lang="en-US" dirty="0">
              <a:latin typeface="+mn-lt"/>
              <a:ea typeface="Helvetica Neue"/>
              <a:cs typeface="Helvetica Neue"/>
              <a:sym typeface="Helvetica Neue"/>
            </a:endParaRPr>
          </a:p>
          <a:p>
            <a:pPr marL="393700" indent="-342900">
              <a:spcBef>
                <a:spcPts val="0"/>
              </a:spcBef>
              <a:buClr>
                <a:srgbClr val="434343"/>
              </a:buClr>
              <a:buSzPts val="2400"/>
            </a:pPr>
            <a:r>
              <a:rPr lang="en-US" dirty="0">
                <a:latin typeface="+mn-lt"/>
                <a:ea typeface="Helvetica Neue"/>
                <a:cs typeface="Helvetica Neue"/>
                <a:sym typeface="Helvetica Neue"/>
              </a:rPr>
              <a:t>Main intracellular G-actin sequestering peptide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Forms a ternary complex with actin and </a:t>
            </a:r>
            <a:r>
              <a:rPr lang="en-US" dirty="0" err="1">
                <a:latin typeface="+mn-lt"/>
              </a:rPr>
              <a:t>profilin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Increases cells involved in healing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Improves cell migration to site of injury</a:t>
            </a:r>
          </a:p>
          <a:p>
            <a:endParaRPr lang="en-US" dirty="0">
              <a:latin typeface="+mn-lt"/>
            </a:endParaRPr>
          </a:p>
          <a:p>
            <a:pPr marL="25400" indent="0">
              <a:buNone/>
            </a:pPr>
            <a:endParaRPr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08000" y="6126300"/>
            <a:ext cx="8229600" cy="65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07911" y="6323221"/>
            <a:ext cx="894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Sanders MC, Goldstein AL, Wang Y. </a:t>
            </a:r>
            <a:r>
              <a:rPr lang="en-US" dirty="0" err="1"/>
              <a:t>Thymosin</a:t>
            </a:r>
            <a:r>
              <a:rPr lang="en-US" dirty="0"/>
              <a:t> B4 (</a:t>
            </a:r>
            <a:r>
              <a:rPr lang="en-US" dirty="0" err="1"/>
              <a:t>Fx</a:t>
            </a:r>
            <a:r>
              <a:rPr lang="en-US" dirty="0"/>
              <a:t> peptide) is a potent regulator of actin polymerization in living cells. </a:t>
            </a:r>
            <a:r>
              <a:rPr lang="en-US" dirty="0" err="1"/>
              <a:t>Proc</a:t>
            </a:r>
            <a:r>
              <a:rPr lang="en-US" dirty="0"/>
              <a:t> </a:t>
            </a:r>
            <a:r>
              <a:rPr lang="en-US" dirty="0" err="1"/>
              <a:t>Natl</a:t>
            </a:r>
            <a:r>
              <a:rPr lang="en-US" dirty="0"/>
              <a:t> </a:t>
            </a:r>
            <a:r>
              <a:rPr lang="en-US" dirty="0" err="1"/>
              <a:t>Acad</a:t>
            </a:r>
            <a:r>
              <a:rPr lang="en-US" dirty="0"/>
              <a:t> </a:t>
            </a:r>
            <a:r>
              <a:rPr lang="en-US" dirty="0" err="1"/>
              <a:t>Sci</a:t>
            </a:r>
            <a:r>
              <a:rPr lang="en-US" dirty="0"/>
              <a:t> USA. 1992;89:4678-4682.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 idx="4294967295"/>
          </p:nvPr>
        </p:nvSpPr>
        <p:spPr>
          <a:xfrm>
            <a:off x="4765500" y="0"/>
            <a:ext cx="74265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3600" dirty="0">
                <a:solidFill>
                  <a:srgbClr val="434343"/>
                </a:solidFill>
              </a:rPr>
              <a:t>THYMOSIN Beta 4 (TB4)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67775" y="1299946"/>
            <a:ext cx="9065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 dirty="0">
                <a:latin typeface="+mn-lt"/>
              </a:rPr>
              <a:t>Promotes matrix metalloproteinase expression during wound repair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Anti-inflammatory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Promotes angiogenesis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Increased collagen deposition 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Cytoprotective</a:t>
            </a:r>
            <a:endParaRPr lang="en-US" sz="2800" dirty="0">
              <a:latin typeface="+mn-lt"/>
            </a:endParaRPr>
          </a:p>
          <a:p>
            <a:endParaRPr lang="en-US" dirty="0"/>
          </a:p>
          <a:p>
            <a:pPr marL="25400" indent="0">
              <a:buNone/>
            </a:pPr>
            <a:endParaRPr lang="en-US" dirty="0"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67775" y="7336778"/>
            <a:ext cx="8229600" cy="65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2675" y="6352144"/>
            <a:ext cx="894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Sanders MC, Goldstein AL, Wang Y. </a:t>
            </a:r>
            <a:r>
              <a:rPr lang="en-US" dirty="0" err="1"/>
              <a:t>Thymosin</a:t>
            </a:r>
            <a:r>
              <a:rPr lang="en-US" dirty="0"/>
              <a:t> B4 (</a:t>
            </a:r>
            <a:r>
              <a:rPr lang="en-US" dirty="0" err="1"/>
              <a:t>Fx</a:t>
            </a:r>
            <a:r>
              <a:rPr lang="en-US" dirty="0"/>
              <a:t> peptide) is a potent regulator of actin polymerization in living cells. </a:t>
            </a:r>
            <a:r>
              <a:rPr lang="en-US" dirty="0" err="1"/>
              <a:t>Proc</a:t>
            </a:r>
            <a:r>
              <a:rPr lang="en-US" dirty="0"/>
              <a:t> </a:t>
            </a:r>
            <a:r>
              <a:rPr lang="en-US" dirty="0" err="1"/>
              <a:t>Natl</a:t>
            </a:r>
            <a:r>
              <a:rPr lang="en-US" dirty="0"/>
              <a:t> </a:t>
            </a:r>
            <a:r>
              <a:rPr lang="en-US" dirty="0" err="1"/>
              <a:t>Acad</a:t>
            </a:r>
            <a:r>
              <a:rPr lang="en-US" dirty="0"/>
              <a:t> </a:t>
            </a:r>
            <a:r>
              <a:rPr lang="en-US" dirty="0" err="1"/>
              <a:t>Sci</a:t>
            </a:r>
            <a:r>
              <a:rPr lang="en-US" dirty="0"/>
              <a:t> USA. 1992;89:4678-4682.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22474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 idx="4294967295"/>
          </p:nvPr>
        </p:nvSpPr>
        <p:spPr>
          <a:xfrm>
            <a:off x="4765500" y="0"/>
            <a:ext cx="74265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3600" dirty="0">
                <a:solidFill>
                  <a:srgbClr val="434343"/>
                </a:solidFill>
              </a:rPr>
              <a:t>THYMOSIN Beta 4 (TB4)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67775" y="1264800"/>
            <a:ext cx="9065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latin typeface="+mn-lt"/>
              </a:rPr>
              <a:t>Helps decrease scar tissue formation</a:t>
            </a:r>
          </a:p>
          <a:p>
            <a:pPr lvl="1"/>
            <a:r>
              <a:rPr lang="en-US" dirty="0">
                <a:latin typeface="+mn-lt"/>
              </a:rPr>
              <a:t>Reduces level of </a:t>
            </a:r>
            <a:r>
              <a:rPr lang="en-US" dirty="0" err="1">
                <a:latin typeface="+mn-lt"/>
              </a:rPr>
              <a:t>myofibroblasts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Also supports immunity</a:t>
            </a:r>
          </a:p>
          <a:p>
            <a:pPr lvl="1"/>
            <a:r>
              <a:rPr lang="en-US" dirty="0">
                <a:latin typeface="+mn-lt"/>
              </a:rPr>
              <a:t>Antimicrobial</a:t>
            </a:r>
          </a:p>
          <a:p>
            <a:pPr lvl="1"/>
            <a:r>
              <a:rPr lang="en-US" dirty="0">
                <a:latin typeface="+mn-lt"/>
              </a:rPr>
              <a:t>Improves T cells</a:t>
            </a:r>
          </a:p>
          <a:p>
            <a:pPr lvl="1"/>
            <a:r>
              <a:rPr lang="en-US" dirty="0">
                <a:latin typeface="+mn-lt"/>
              </a:rPr>
              <a:t>Use with </a:t>
            </a:r>
            <a:r>
              <a:rPr lang="en-US" dirty="0" err="1">
                <a:latin typeface="+mn-lt"/>
              </a:rPr>
              <a:t>Thymosin</a:t>
            </a:r>
            <a:r>
              <a:rPr lang="en-US" dirty="0">
                <a:latin typeface="+mn-lt"/>
              </a:rPr>
              <a:t> alpha 1</a:t>
            </a:r>
          </a:p>
          <a:p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Neuroprotective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08000" y="6126300"/>
            <a:ext cx="8229600" cy="65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8000" y="6126300"/>
            <a:ext cx="10299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Reti</a:t>
            </a:r>
            <a:r>
              <a:rPr lang="en-US" dirty="0"/>
              <a:t> R, Kwon E, Qui P, et al. </a:t>
            </a:r>
            <a:r>
              <a:rPr lang="en-US" dirty="0" err="1"/>
              <a:t>Thymosin</a:t>
            </a:r>
            <a:r>
              <a:rPr lang="en-US" dirty="0"/>
              <a:t> B4 is </a:t>
            </a:r>
            <a:r>
              <a:rPr lang="en-US" dirty="0" err="1"/>
              <a:t>cytoprotective</a:t>
            </a:r>
            <a:r>
              <a:rPr lang="en-US" dirty="0"/>
              <a:t> in human gingival fibroblasts. </a:t>
            </a:r>
            <a:r>
              <a:rPr lang="en-US" dirty="0" err="1"/>
              <a:t>Eur</a:t>
            </a:r>
            <a:r>
              <a:rPr lang="en-US" dirty="0"/>
              <a:t> J Oral Sci. 2008;116(5):424-30.</a:t>
            </a:r>
          </a:p>
          <a:p>
            <a:r>
              <a:rPr lang="en-US" dirty="0" err="1"/>
              <a:t>Popoli</a:t>
            </a:r>
            <a:r>
              <a:rPr lang="en-US" dirty="0"/>
              <a:t> PR, </a:t>
            </a:r>
            <a:r>
              <a:rPr lang="en-US" dirty="0" err="1"/>
              <a:t>Pepponi</a:t>
            </a:r>
            <a:r>
              <a:rPr lang="en-US" dirty="0"/>
              <a:t> A, </a:t>
            </a:r>
            <a:r>
              <a:rPr lang="en-US" dirty="0" err="1"/>
              <a:t>Martire</a:t>
            </a:r>
            <a:r>
              <a:rPr lang="en-US" dirty="0"/>
              <a:t> et al. </a:t>
            </a:r>
            <a:r>
              <a:rPr lang="en-US" dirty="0" err="1"/>
              <a:t>Neuroprotective</a:t>
            </a:r>
            <a:r>
              <a:rPr lang="en-US" dirty="0"/>
              <a:t> Effects of </a:t>
            </a:r>
            <a:r>
              <a:rPr lang="en-US" dirty="0" err="1"/>
              <a:t>Thymosin</a:t>
            </a:r>
            <a:r>
              <a:rPr lang="en-US" dirty="0"/>
              <a:t> B4 in Experimental Models</a:t>
            </a:r>
          </a:p>
          <a:p>
            <a:r>
              <a:rPr lang="en-US" dirty="0"/>
              <a:t>of </a:t>
            </a:r>
            <a:r>
              <a:rPr lang="en-US" dirty="0" err="1"/>
              <a:t>Excitotoxici</a:t>
            </a:r>
            <a:r>
              <a:rPr lang="en-US" i="1" dirty="0" err="1"/>
              <a:t>t</a:t>
            </a:r>
            <a:r>
              <a:rPr lang="en-US" dirty="0" err="1"/>
              <a:t>y</a:t>
            </a:r>
            <a:r>
              <a:rPr lang="en-US" dirty="0"/>
              <a:t>. Ann. N.Y. Acad. Sci</a:t>
            </a:r>
            <a:r>
              <a:rPr lang="en-US" i="1" dirty="0"/>
              <a:t>.</a:t>
            </a:r>
            <a:r>
              <a:rPr lang="en-US" dirty="0"/>
              <a:t>2007;1112: 219–224.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2067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 idx="4294967295"/>
          </p:nvPr>
        </p:nvSpPr>
        <p:spPr>
          <a:xfrm>
            <a:off x="4765500" y="0"/>
            <a:ext cx="74265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3600" dirty="0">
                <a:solidFill>
                  <a:srgbClr val="434343"/>
                </a:solidFill>
              </a:rPr>
              <a:t>THYMOSIN Beta 4 (TB4)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08000" y="6150363"/>
            <a:ext cx="10299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Reti</a:t>
            </a:r>
            <a:r>
              <a:rPr lang="en-US" dirty="0"/>
              <a:t> R, Kwon E, Qui P, et al. </a:t>
            </a:r>
            <a:r>
              <a:rPr lang="en-US" dirty="0" err="1"/>
              <a:t>Thymosin</a:t>
            </a:r>
            <a:r>
              <a:rPr lang="en-US" dirty="0"/>
              <a:t> B4 is </a:t>
            </a:r>
            <a:r>
              <a:rPr lang="en-US" dirty="0" err="1"/>
              <a:t>cytoprotective</a:t>
            </a:r>
            <a:r>
              <a:rPr lang="en-US" dirty="0"/>
              <a:t> in human gingival fibroblasts. </a:t>
            </a:r>
            <a:r>
              <a:rPr lang="en-US" dirty="0" err="1"/>
              <a:t>Eur</a:t>
            </a:r>
            <a:r>
              <a:rPr lang="en-US" dirty="0"/>
              <a:t> J Oral Sci. 2008;116(5):424-30.</a:t>
            </a:r>
          </a:p>
          <a:p>
            <a:r>
              <a:rPr lang="en-US" dirty="0" err="1"/>
              <a:t>Popoli</a:t>
            </a:r>
            <a:r>
              <a:rPr lang="en-US" dirty="0"/>
              <a:t> PR, </a:t>
            </a:r>
            <a:r>
              <a:rPr lang="en-US" dirty="0" err="1"/>
              <a:t>Pepponi</a:t>
            </a:r>
            <a:r>
              <a:rPr lang="en-US" dirty="0"/>
              <a:t> A, </a:t>
            </a:r>
            <a:r>
              <a:rPr lang="en-US" dirty="0" err="1"/>
              <a:t>Martire</a:t>
            </a:r>
            <a:r>
              <a:rPr lang="en-US" dirty="0"/>
              <a:t> et al. </a:t>
            </a:r>
            <a:r>
              <a:rPr lang="en-US" dirty="0" err="1"/>
              <a:t>Neuroprotective</a:t>
            </a:r>
            <a:r>
              <a:rPr lang="en-US" dirty="0"/>
              <a:t> Effects of </a:t>
            </a:r>
            <a:r>
              <a:rPr lang="en-US" dirty="0" err="1"/>
              <a:t>Thymosin</a:t>
            </a:r>
            <a:r>
              <a:rPr lang="en-US" dirty="0"/>
              <a:t> B4 in Experimental Models</a:t>
            </a:r>
          </a:p>
          <a:p>
            <a:r>
              <a:rPr lang="en-US" dirty="0"/>
              <a:t>of </a:t>
            </a:r>
            <a:r>
              <a:rPr lang="en-US" dirty="0" err="1"/>
              <a:t>Excitotoxici</a:t>
            </a:r>
            <a:r>
              <a:rPr lang="en-US" i="1" dirty="0" err="1"/>
              <a:t>t</a:t>
            </a:r>
            <a:r>
              <a:rPr lang="en-US" dirty="0" err="1"/>
              <a:t>y</a:t>
            </a:r>
            <a:r>
              <a:rPr lang="en-US" dirty="0"/>
              <a:t>. Ann. N.Y. Acad. Sci</a:t>
            </a:r>
            <a:r>
              <a:rPr lang="en-US" i="1" dirty="0"/>
              <a:t>.</a:t>
            </a:r>
            <a:r>
              <a:rPr lang="en-US" dirty="0"/>
              <a:t>2007;1112: 219–224.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320" y="1108509"/>
            <a:ext cx="7391980" cy="50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9619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 idx="4294967295"/>
          </p:nvPr>
        </p:nvSpPr>
        <p:spPr>
          <a:xfrm>
            <a:off x="4785725" y="0"/>
            <a:ext cx="74064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3600" i="0" u="none" strike="noStrike" cap="none" dirty="0">
                <a:solidFill>
                  <a:srgbClr val="434343"/>
                </a:solidFill>
              </a:rPr>
              <a:t>TB4 </a:t>
            </a:r>
            <a:r>
              <a:rPr lang="en-US" sz="3600" dirty="0">
                <a:solidFill>
                  <a:srgbClr val="434343"/>
                </a:solidFill>
              </a:rPr>
              <a:t>APPLICATIONS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09600" y="13107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spcBef>
                <a:spcPts val="0"/>
              </a:spcBef>
              <a:buClr>
                <a:srgbClr val="434343"/>
              </a:buClr>
              <a:buSzPts val="2400"/>
              <a:buNone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Soft Tissue Repair – tendon, ligament, muscle</a:t>
            </a: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/>
              <a:t>Sports/athletic injuries</a:t>
            </a: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Pressure or venous stasis ulcers</a:t>
            </a: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Conditions requiring immune response modulation</a:t>
            </a:r>
            <a:endParaRPr lang="en-US" dirty="0"/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292100"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Brain issues if autoimmunity suspected</a:t>
            </a:r>
          </a:p>
          <a:p>
            <a:pPr marL="342900" lvl="0" indent="-292100"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292100"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Ischemic stroke</a:t>
            </a:r>
          </a:p>
          <a:p>
            <a:pPr marL="342900" lvl="0" indent="-292100"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292100"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971630"/>
            <a:ext cx="8593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Kleinman</a:t>
            </a:r>
            <a:r>
              <a:rPr lang="en-US" dirty="0"/>
              <a:t> HK, </a:t>
            </a:r>
            <a:r>
              <a:rPr lang="en-US" dirty="0" err="1"/>
              <a:t>Sosne</a:t>
            </a:r>
            <a:r>
              <a:rPr lang="en-US" dirty="0"/>
              <a:t> G. </a:t>
            </a:r>
            <a:r>
              <a:rPr lang="en-US" dirty="0" err="1"/>
              <a:t>Thymosin</a:t>
            </a:r>
            <a:r>
              <a:rPr lang="en-US" dirty="0"/>
              <a:t> B4 promotes dermal healing. </a:t>
            </a:r>
            <a:r>
              <a:rPr lang="en-US" dirty="0" err="1"/>
              <a:t>Vitam</a:t>
            </a:r>
            <a:r>
              <a:rPr lang="en-US" dirty="0"/>
              <a:t> </a:t>
            </a:r>
            <a:r>
              <a:rPr lang="en-US" dirty="0" err="1"/>
              <a:t>Horm</a:t>
            </a:r>
            <a:r>
              <a:rPr lang="en-US" dirty="0"/>
              <a:t>. 2016;102:251-75. </a:t>
            </a:r>
          </a:p>
          <a:p>
            <a:endParaRPr lang="en-US" dirty="0"/>
          </a:p>
          <a:p>
            <a:r>
              <a:rPr lang="en-US" dirty="0" err="1"/>
              <a:t>Yarmola</a:t>
            </a:r>
            <a:r>
              <a:rPr lang="en-US" dirty="0"/>
              <a:t> EG, </a:t>
            </a:r>
            <a:r>
              <a:rPr lang="en-US" dirty="0" err="1"/>
              <a:t>Kilmenko</a:t>
            </a:r>
            <a:r>
              <a:rPr lang="en-US" dirty="0"/>
              <a:t> ES, Fujita G, et al. </a:t>
            </a:r>
            <a:r>
              <a:rPr lang="en-US" dirty="0" err="1"/>
              <a:t>Thymosin</a:t>
            </a:r>
            <a:r>
              <a:rPr lang="en-US" dirty="0"/>
              <a:t> beta4: actin regulation and more. Ann NY </a:t>
            </a:r>
            <a:r>
              <a:rPr lang="en-US" dirty="0" err="1"/>
              <a:t>Acad</a:t>
            </a:r>
            <a:r>
              <a:rPr lang="en-US" dirty="0"/>
              <a:t> Sci. 2007;1112:76-85. 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 idx="4294967295"/>
          </p:nvPr>
        </p:nvSpPr>
        <p:spPr>
          <a:xfrm>
            <a:off x="4785725" y="0"/>
            <a:ext cx="74064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3600" i="0" u="none" strike="noStrike" cap="none" dirty="0">
                <a:solidFill>
                  <a:srgbClr val="434343"/>
                </a:solidFill>
              </a:rPr>
              <a:t>TB4 </a:t>
            </a:r>
            <a:r>
              <a:rPr lang="en-US" sz="3600" dirty="0">
                <a:solidFill>
                  <a:srgbClr val="434343"/>
                </a:solidFill>
              </a:rPr>
              <a:t>APPLICATIONS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09600" y="13107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Spinal cord injuries</a:t>
            </a: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TBI / concussion (in conjunction with BPC-157)</a:t>
            </a:r>
            <a:b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Dry eye disorders</a:t>
            </a: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Phase II clinical trials – </a:t>
            </a:r>
            <a:r>
              <a:rPr lang="en-US" sz="2000" dirty="0" err="1">
                <a:latin typeface="Helvetica Neue"/>
                <a:ea typeface="Helvetica Neue"/>
                <a:cs typeface="Helvetica Neue"/>
                <a:sym typeface="Helvetica Neue"/>
              </a:rPr>
              <a:t>RegeneRx</a:t>
            </a: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Corneal injuries</a:t>
            </a: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Phase 3 US trial for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Epidermolysis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bullosa</a:t>
            </a: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Lung inflammation – fibrosis</a:t>
            </a: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May improve hair growth</a:t>
            </a: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3742" y="614090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Goldstein AL, </a:t>
            </a:r>
            <a:r>
              <a:rPr lang="en-US" dirty="0" err="1"/>
              <a:t>Hannappei</a:t>
            </a:r>
            <a:r>
              <a:rPr lang="en-US" dirty="0"/>
              <a:t> E, </a:t>
            </a:r>
            <a:r>
              <a:rPr lang="en-US" dirty="0" err="1"/>
              <a:t>Sosne</a:t>
            </a:r>
            <a:r>
              <a:rPr lang="en-US" dirty="0"/>
              <a:t> G, et al. </a:t>
            </a:r>
            <a:r>
              <a:rPr lang="en-US" dirty="0" err="1"/>
              <a:t>Thymosin</a:t>
            </a:r>
            <a:r>
              <a:rPr lang="en-US" dirty="0"/>
              <a:t> beta4: a multifunctional regenerative peptide: Basic properties and clinical applications. Expert </a:t>
            </a:r>
            <a:r>
              <a:rPr lang="en-US" dirty="0" err="1"/>
              <a:t>Opin</a:t>
            </a:r>
            <a:r>
              <a:rPr lang="en-US" dirty="0"/>
              <a:t> </a:t>
            </a:r>
            <a:r>
              <a:rPr lang="en-US" dirty="0" err="1"/>
              <a:t>Biol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. 2012;12(1):37-51. </a:t>
            </a:r>
          </a:p>
        </p:txBody>
      </p:sp>
    </p:spTree>
    <p:extLst>
      <p:ext uri="{BB962C8B-B14F-4D97-AF65-F5344CB8AC3E}">
        <p14:creationId xmlns:p14="http://schemas.microsoft.com/office/powerpoint/2010/main" val="23949171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 idx="4294967295"/>
          </p:nvPr>
        </p:nvSpPr>
        <p:spPr>
          <a:xfrm>
            <a:off x="4785725" y="0"/>
            <a:ext cx="74064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3600" i="0" u="none" strike="noStrike" cap="none" dirty="0">
                <a:solidFill>
                  <a:srgbClr val="434343"/>
                </a:solidFill>
              </a:rPr>
              <a:t>TB4 </a:t>
            </a:r>
            <a:r>
              <a:rPr lang="en-US" sz="3600" dirty="0">
                <a:solidFill>
                  <a:srgbClr val="434343"/>
                </a:solidFill>
              </a:rPr>
              <a:t>APPLICATIONS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09600" y="13107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Cardioprotection</a:t>
            </a: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Improves cardiac wound repair</a:t>
            </a: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 err="1"/>
              <a:t>Antifibrotic</a:t>
            </a:r>
            <a:endParaRPr lang="en-US" sz="2000" dirty="0"/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 err="1">
                <a:latin typeface="Helvetica Neue"/>
                <a:ea typeface="Helvetica Neue"/>
                <a:cs typeface="Helvetica Neue"/>
                <a:sym typeface="Helvetica Neue"/>
              </a:rPr>
              <a:t>Proangiogenic</a:t>
            </a: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/>
              <a:t>Reduces infarct volume and preserves cardiac function in preclinical </a:t>
            </a:r>
          </a:p>
          <a:p>
            <a:pPr marL="508000" lvl="1" indent="0">
              <a:spcBef>
                <a:spcPts val="0"/>
              </a:spcBef>
              <a:buClr>
                <a:srgbClr val="434343"/>
              </a:buClr>
              <a:buSzPts val="2400"/>
              <a:buNone/>
            </a:pPr>
            <a:r>
              <a:rPr lang="en-US" sz="2000" dirty="0"/>
              <a:t>models of cardiac ischemic injury. </a:t>
            </a: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Used in hypoxic heart disease</a:t>
            </a: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000" dirty="0"/>
          </a:p>
          <a:p>
            <a:pPr marL="508000" lvl="1" indent="0">
              <a:spcBef>
                <a:spcPts val="0"/>
              </a:spcBef>
              <a:buClr>
                <a:srgbClr val="434343"/>
              </a:buClr>
              <a:buSzPts val="2400"/>
              <a:buNone/>
            </a:pP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NAFLD ( non alcoholic fatty liver disease)</a:t>
            </a: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Inhibits oxidative stress</a:t>
            </a: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/>
              <a:t>Decreases </a:t>
            </a:r>
            <a:r>
              <a:rPr lang="en-US" sz="2000" dirty="0" err="1"/>
              <a:t>proinflammatory</a:t>
            </a:r>
            <a:r>
              <a:rPr lang="en-US" sz="2000" dirty="0"/>
              <a:t> factors</a:t>
            </a: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Decrease hepatic  fibrosis</a:t>
            </a: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903893"/>
            <a:ext cx="9398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Shrivastava</a:t>
            </a:r>
            <a:r>
              <a:rPr lang="en-US" dirty="0"/>
              <a:t> S, </a:t>
            </a:r>
            <a:r>
              <a:rPr lang="en-US" dirty="0" err="1"/>
              <a:t>Srivastava</a:t>
            </a:r>
            <a:r>
              <a:rPr lang="en-US" dirty="0"/>
              <a:t> D, Olson EN, et al. </a:t>
            </a:r>
            <a:r>
              <a:rPr lang="en-US" dirty="0" err="1"/>
              <a:t>Thymosin</a:t>
            </a:r>
            <a:r>
              <a:rPr lang="en-US" dirty="0"/>
              <a:t> beta4 and cardiac repair. Ann NY </a:t>
            </a:r>
            <a:r>
              <a:rPr lang="en-US" dirty="0" err="1"/>
              <a:t>Acad</a:t>
            </a:r>
            <a:r>
              <a:rPr lang="en-US" dirty="0"/>
              <a:t> Sci. 2010;1194:87-96. </a:t>
            </a:r>
          </a:p>
          <a:p>
            <a:r>
              <a:rPr lang="en-US" dirty="0"/>
              <a:t>Jiang Y, Han T, Zhang Z, et al. Potential role of </a:t>
            </a:r>
            <a:r>
              <a:rPr lang="en-US" dirty="0" err="1"/>
              <a:t>thymosin</a:t>
            </a:r>
            <a:r>
              <a:rPr lang="en-US" dirty="0"/>
              <a:t> beta 4 in the treatment of nonalcoholic fatty liver disease. </a:t>
            </a:r>
            <a:r>
              <a:rPr lang="en-US" dirty="0" err="1"/>
              <a:t>Chron</a:t>
            </a:r>
            <a:r>
              <a:rPr lang="en-US" dirty="0"/>
              <a:t> Dis Trans Med. 2017;3:165-68. </a:t>
            </a:r>
          </a:p>
        </p:txBody>
      </p:sp>
    </p:spTree>
    <p:extLst>
      <p:ext uri="{BB962C8B-B14F-4D97-AF65-F5344CB8AC3E}">
        <p14:creationId xmlns:p14="http://schemas.microsoft.com/office/powerpoint/2010/main" val="405608204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870C2B598C241B305BCAB1F4242B2" ma:contentTypeVersion="10" ma:contentTypeDescription="Create a new document." ma:contentTypeScope="" ma:versionID="b41012fe082201709cb40485f84d4f82">
  <xsd:schema xmlns:xsd="http://www.w3.org/2001/XMLSchema" xmlns:xs="http://www.w3.org/2001/XMLSchema" xmlns:p="http://schemas.microsoft.com/office/2006/metadata/properties" xmlns:ns3="6030d41e-2c5e-4c17-aa69-3920c9b4b43e" targetNamespace="http://schemas.microsoft.com/office/2006/metadata/properties" ma:root="true" ma:fieldsID="8f5f9a0e463795ca8d985b17020f4aea" ns3:_="">
    <xsd:import namespace="6030d41e-2c5e-4c17-aa69-3920c9b4b4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0d41e-2c5e-4c17-aa69-3920c9b4b4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E07946-8666-47E0-971B-C1E3746657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0d41e-2c5e-4c17-aa69-3920c9b4b4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77B1D4-645B-45B9-832D-5B819C090B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B1F7BB-5668-479A-ACF4-661CCA797BC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719</Words>
  <Application>Microsoft Office PowerPoint</Application>
  <PresentationFormat>Widescreen</PresentationFormat>
  <Paragraphs>122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Century Gothic</vt:lpstr>
      <vt:lpstr>Helvetica Neue Light</vt:lpstr>
      <vt:lpstr>Helvetica Neue</vt:lpstr>
      <vt:lpstr>Arial Black</vt:lpstr>
      <vt:lpstr>Calibri</vt:lpstr>
      <vt:lpstr>1_Office Theme</vt:lpstr>
      <vt:lpstr>3_Office Theme</vt:lpstr>
      <vt:lpstr>PowerPoint Presentation</vt:lpstr>
      <vt:lpstr>THYMOSIN Beta 4 </vt:lpstr>
      <vt:lpstr>THYMOSIN Beta 4 (TB4)</vt:lpstr>
      <vt:lpstr>THYMOSIN Beta 4 (TB4)</vt:lpstr>
      <vt:lpstr>THYMOSIN Beta 4 (TB4)</vt:lpstr>
      <vt:lpstr>THYMOSIN Beta 4 (TB4)</vt:lpstr>
      <vt:lpstr>TB4 APPLICATIONS</vt:lpstr>
      <vt:lpstr>TB4 APPLICATIONS</vt:lpstr>
      <vt:lpstr>TB4 APPLICATIONS</vt:lpstr>
      <vt:lpstr>TB4 APPLICATIONS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Ross Rentea</cp:lastModifiedBy>
  <cp:revision>130</cp:revision>
  <dcterms:modified xsi:type="dcterms:W3CDTF">2019-11-28T12:48:48Z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0x01010057A870C2B598C241B305BCAB1F4242B2</vt:lpwstr>
  </property>
</Properties>
</file>